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sldIdLst>
    <p:sldId id="256" r:id="rId2"/>
    <p:sldId id="298" r:id="rId3"/>
    <p:sldId id="287" r:id="rId4"/>
    <p:sldId id="266" r:id="rId5"/>
    <p:sldId id="299" r:id="rId6"/>
    <p:sldId id="267" r:id="rId7"/>
    <p:sldId id="288" r:id="rId8"/>
    <p:sldId id="289" r:id="rId9"/>
    <p:sldId id="268" r:id="rId10"/>
    <p:sldId id="272" r:id="rId11"/>
    <p:sldId id="290" r:id="rId12"/>
    <p:sldId id="292" r:id="rId13"/>
    <p:sldId id="293" r:id="rId14"/>
    <p:sldId id="294" r:id="rId15"/>
    <p:sldId id="295" r:id="rId16"/>
    <p:sldId id="296" r:id="rId17"/>
    <p:sldId id="275" r:id="rId18"/>
    <p:sldId id="270" r:id="rId19"/>
    <p:sldId id="276" r:id="rId20"/>
    <p:sldId id="278" r:id="rId21"/>
    <p:sldId id="29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0107" autoAdjust="0"/>
  </p:normalViewPr>
  <p:slideViewPr>
    <p:cSldViewPr>
      <p:cViewPr>
        <p:scale>
          <a:sx n="61" d="100"/>
          <a:sy n="61" d="100"/>
        </p:scale>
        <p:origin x="-7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49D80-E225-4847-9A5C-2B90301D57DF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09829-77F2-4B22-860B-6A1B469C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63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09829-77F2-4B22-860B-6A1B469C66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78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09829-77F2-4B22-860B-6A1B469C66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2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09829-77F2-4B22-860B-6A1B469C666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37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09829-77F2-4B22-860B-6A1B469C666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19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09829-77F2-4B22-860B-6A1B469C666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282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09829-77F2-4B22-860B-6A1B469C666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62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09829-77F2-4B22-860B-6A1B469C666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31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09829-77F2-4B22-860B-6A1B469C666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558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09829-77F2-4B22-860B-6A1B469C666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650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09829-77F2-4B22-860B-6A1B469C666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01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09829-77F2-4B22-860B-6A1B469C666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47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09829-77F2-4B22-860B-6A1B469C66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226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09829-77F2-4B22-860B-6A1B469C666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75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09829-77F2-4B22-860B-6A1B469C66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6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09829-77F2-4B22-860B-6A1B469C66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2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09829-77F2-4B22-860B-6A1B469C66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46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09829-77F2-4B22-860B-6A1B469C66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76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09829-77F2-4B22-860B-6A1B469C66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96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09829-77F2-4B22-860B-6A1B469C66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70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09829-77F2-4B22-860B-6A1B469C66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04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F3F2687-5D86-4CF7-AC01-DBC9CEBB8359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BE3045-139E-4145-84EB-67362CCE71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2687-5D86-4CF7-AC01-DBC9CEBB8359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045-139E-4145-84EB-67362CCE7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F3F2687-5D86-4CF7-AC01-DBC9CEBB8359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DBE3045-139E-4145-84EB-67362CCE71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2687-5D86-4CF7-AC01-DBC9CEBB8359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BE3045-139E-4145-84EB-67362CCE71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2687-5D86-4CF7-AC01-DBC9CEBB8359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DBE3045-139E-4145-84EB-67362CCE71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F3F2687-5D86-4CF7-AC01-DBC9CEBB8359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DBE3045-139E-4145-84EB-67362CCE71D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F3F2687-5D86-4CF7-AC01-DBC9CEBB8359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DBE3045-139E-4145-84EB-67362CCE71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2687-5D86-4CF7-AC01-DBC9CEBB8359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BE3045-139E-4145-84EB-67362CCE7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2687-5D86-4CF7-AC01-DBC9CEBB8359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BE3045-139E-4145-84EB-67362CCE7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2687-5D86-4CF7-AC01-DBC9CEBB8359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BE3045-139E-4145-84EB-67362CCE71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F3F2687-5D86-4CF7-AC01-DBC9CEBB8359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DBE3045-139E-4145-84EB-67362CCE71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3F2687-5D86-4CF7-AC01-DBC9CEBB8359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BE3045-139E-4145-84EB-67362CCE71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tional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bjectsbydesign.com/tools/umltools_byCompany.html" TargetMode="External"/><Relationship Id="rId5" Type="http://schemas.openxmlformats.org/officeDocument/2006/relationships/hyperlink" Target="https://products.office.com/en/visio/flowchart-software" TargetMode="External"/><Relationship Id="rId4" Type="http://schemas.openxmlformats.org/officeDocument/2006/relationships/hyperlink" Target="http://www.borland.com/together/index.html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839200" cy="304800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UML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" y="4724400"/>
            <a:ext cx="6400800" cy="838202"/>
          </a:xfrm>
        </p:spPr>
        <p:txBody>
          <a:bodyPr/>
          <a:lstStyle/>
          <a:p>
            <a:r>
              <a:rPr lang="en-US" b="1" dirty="0" smtClean="0"/>
              <a:t>Course Instructor: </a:t>
            </a:r>
            <a:r>
              <a:rPr lang="en-US" b="1" dirty="0" err="1" smtClean="0"/>
              <a:t>Rizwana</a:t>
            </a:r>
            <a:r>
              <a:rPr lang="en-US" b="1" dirty="0" smtClean="0"/>
              <a:t> Noor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use case represents a class of functionality provided by the system as an event flow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 use case consists of:</a:t>
            </a:r>
          </a:p>
          <a:p>
            <a:pPr lvl="1"/>
            <a:r>
              <a:rPr lang="en-US" dirty="0"/>
              <a:t>Unique name</a:t>
            </a:r>
          </a:p>
          <a:p>
            <a:pPr lvl="1"/>
            <a:r>
              <a:rPr lang="en-US" dirty="0"/>
              <a:t>Participating actors</a:t>
            </a:r>
          </a:p>
          <a:p>
            <a:pPr lvl="1"/>
            <a:r>
              <a:rPr lang="en-US" dirty="0"/>
              <a:t>Entry conditions</a:t>
            </a:r>
          </a:p>
          <a:p>
            <a:pPr lvl="1"/>
            <a:r>
              <a:rPr lang="en-US" dirty="0"/>
              <a:t>Flow of events</a:t>
            </a:r>
          </a:p>
          <a:p>
            <a:pPr lvl="1"/>
            <a:r>
              <a:rPr lang="en-US" dirty="0"/>
              <a:t>Exit conditions</a:t>
            </a:r>
          </a:p>
          <a:p>
            <a:pPr lvl="1"/>
            <a:r>
              <a:rPr lang="en-US" dirty="0"/>
              <a:t>Special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4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UC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 UC Diagram consists of the following components:</a:t>
            </a:r>
          </a:p>
          <a:p>
            <a:pPr lvl="1"/>
            <a:r>
              <a:rPr lang="en-US" dirty="0" smtClean="0"/>
              <a:t>Actor</a:t>
            </a:r>
          </a:p>
          <a:p>
            <a:pPr lvl="1"/>
            <a:r>
              <a:rPr lang="en-US" dirty="0" smtClean="0"/>
              <a:t>Use case</a:t>
            </a:r>
          </a:p>
          <a:p>
            <a:pPr lvl="1"/>
            <a:r>
              <a:rPr lang="en-US" dirty="0" smtClean="0"/>
              <a:t>System Boundary</a:t>
            </a:r>
          </a:p>
          <a:p>
            <a:pPr lvl="1"/>
            <a:r>
              <a:rPr lang="en-US" dirty="0" smtClean="0"/>
              <a:t>Package</a:t>
            </a:r>
            <a:endParaRPr lang="en-US" dirty="0"/>
          </a:p>
          <a:p>
            <a:r>
              <a:rPr lang="en-US" dirty="0"/>
              <a:t>Actor:</a:t>
            </a:r>
          </a:p>
          <a:p>
            <a:pPr lvl="1"/>
            <a:r>
              <a:rPr lang="en-US" dirty="0"/>
              <a:t>A role play by a system’s user, which can be a person, organization and an external system.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 descr="Z:\Acto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457825"/>
            <a:ext cx="914400" cy="1095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079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550"/>
          </a:xfrm>
        </p:spPr>
        <p:txBody>
          <a:bodyPr/>
          <a:lstStyle/>
          <a:p>
            <a:r>
              <a:rPr lang="en-US" dirty="0" smtClean="0"/>
              <a:t>Use case:</a:t>
            </a:r>
          </a:p>
          <a:p>
            <a:pPr lvl="1"/>
            <a:r>
              <a:rPr lang="en-US" dirty="0" smtClean="0"/>
              <a:t>It is basically functionality of the system, which describe interaction between system and user.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System Boundary:</a:t>
            </a:r>
          </a:p>
          <a:p>
            <a:pPr lvl="1"/>
            <a:r>
              <a:rPr lang="en-US" dirty="0" smtClean="0"/>
              <a:t>It represent boundary between actor and system.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4" descr="Z:\Use-Cas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71812"/>
            <a:ext cx="2667000" cy="9667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Z:\System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1143000" cy="1352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911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Package:</a:t>
            </a:r>
          </a:p>
          <a:p>
            <a:pPr lvl="1"/>
            <a:r>
              <a:rPr lang="en-US" dirty="0" smtClean="0"/>
              <a:t>It is used to group together the use cases.</a:t>
            </a:r>
          </a:p>
          <a:p>
            <a:pPr lvl="1"/>
            <a:endParaRPr lang="en-US" dirty="0"/>
          </a:p>
        </p:txBody>
      </p:sp>
      <p:pic>
        <p:nvPicPr>
          <p:cNvPr id="4" name="Picture 3" descr="Z:\Package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2667000"/>
            <a:ext cx="2671762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244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UC diagrams shows following relationship between different use cases.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Include</a:t>
            </a:r>
          </a:p>
          <a:p>
            <a:pPr lvl="1"/>
            <a:r>
              <a:rPr lang="en-US" dirty="0" smtClean="0"/>
              <a:t>Extend</a:t>
            </a:r>
          </a:p>
          <a:p>
            <a:pPr lvl="1"/>
            <a:r>
              <a:rPr lang="en-US" dirty="0" smtClean="0"/>
              <a:t>Generalization</a:t>
            </a:r>
          </a:p>
          <a:p>
            <a:pPr lvl="1"/>
            <a:r>
              <a:rPr lang="en-US" dirty="0" smtClean="0"/>
              <a:t>Association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11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/>
          <a:lstStyle/>
          <a:p>
            <a:r>
              <a:rPr lang="en-US" dirty="0"/>
              <a:t>Include:</a:t>
            </a:r>
          </a:p>
          <a:p>
            <a:pPr lvl="1"/>
            <a:r>
              <a:rPr lang="en-US" dirty="0"/>
              <a:t>It occurs when one use case use the functionality of another use case.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Extend:</a:t>
            </a:r>
          </a:p>
          <a:p>
            <a:pPr lvl="1"/>
            <a:r>
              <a:rPr lang="en-US" dirty="0" smtClean="0"/>
              <a:t>It is used when to add a new use case into an existing one. 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410200" y="3177436"/>
            <a:ext cx="1981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Including use case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752600" y="3200400"/>
            <a:ext cx="1828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Included use case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2"/>
            <a:endCxn id="5" idx="6"/>
          </p:cNvCxnSpPr>
          <p:nvPr/>
        </p:nvCxnSpPr>
        <p:spPr>
          <a:xfrm flipH="1">
            <a:off x="3581400" y="3634636"/>
            <a:ext cx="1828800" cy="22964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47844" y="3276600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&lt;&lt;include&gt;&gt;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486400" y="5463436"/>
            <a:ext cx="1981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extending use case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828800" y="5486400"/>
            <a:ext cx="1828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extended use case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657600" y="5943600"/>
            <a:ext cx="1828800" cy="0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24044" y="5562600"/>
            <a:ext cx="1506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&lt;&lt;extends&gt;&gt;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6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 animBg="1"/>
      <p:bldP spid="10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Generalization:</a:t>
            </a:r>
          </a:p>
          <a:p>
            <a:pPr lvl="1"/>
            <a:r>
              <a:rPr lang="en-US" dirty="0" smtClean="0"/>
              <a:t>It occurs when a use case (child) inherits the behavior form another use case (parent).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Association:</a:t>
            </a:r>
          </a:p>
          <a:p>
            <a:pPr lvl="1"/>
            <a:r>
              <a:rPr lang="en-US" dirty="0" smtClean="0"/>
              <a:t>It is communication between actor and use cases. </a:t>
            </a:r>
          </a:p>
          <a:p>
            <a:pPr lvl="2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410200" y="3177436"/>
            <a:ext cx="1981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Specialized use case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676400" y="3174304"/>
            <a:ext cx="1828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 use case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962400" y="3620022"/>
            <a:ext cx="1447800" cy="0"/>
          </a:xfrm>
          <a:prstGeom prst="straightConnector1">
            <a:avLst/>
          </a:prstGeom>
          <a:ln w="12700">
            <a:prstDash val="solid"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Isosceles Triangle 11"/>
          <p:cNvSpPr/>
          <p:nvPr/>
        </p:nvSpPr>
        <p:spPr>
          <a:xfrm rot="16200000">
            <a:off x="3535952" y="3403948"/>
            <a:ext cx="372732" cy="457200"/>
          </a:xfrm>
          <a:prstGeom prst="triangle">
            <a:avLst/>
          </a:prstGeom>
          <a:solidFill>
            <a:schemeClr val="bg1">
              <a:alpha val="99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3124200" y="5638800"/>
            <a:ext cx="25908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10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001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Usefulness of use case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Determining </a:t>
            </a:r>
            <a:r>
              <a:rPr lang="en-US" dirty="0" smtClean="0"/>
              <a:t>requirements and communication with clients</a:t>
            </a:r>
            <a:endParaRPr lang="en-US" dirty="0"/>
          </a:p>
          <a:p>
            <a:r>
              <a:rPr lang="en-US" dirty="0"/>
              <a:t>New use </a:t>
            </a:r>
            <a:r>
              <a:rPr lang="en-US" dirty="0" smtClean="0"/>
              <a:t>cases generate </a:t>
            </a:r>
            <a:r>
              <a:rPr lang="en-US" dirty="0"/>
              <a:t>new requirements </a:t>
            </a:r>
            <a:r>
              <a:rPr lang="en-US" dirty="0" smtClean="0"/>
              <a:t>in system analysis and design process. </a:t>
            </a:r>
          </a:p>
          <a:p>
            <a:r>
              <a:rPr lang="en-US" dirty="0" smtClean="0"/>
              <a:t>Notational </a:t>
            </a:r>
            <a:r>
              <a:rPr lang="en-US" dirty="0"/>
              <a:t>simplicity makes use case diagrams a good way </a:t>
            </a:r>
            <a:r>
              <a:rPr lang="en-US" dirty="0" smtClean="0"/>
              <a:t>of communication.</a:t>
            </a:r>
          </a:p>
          <a:p>
            <a:r>
              <a:rPr lang="en-US" dirty="0" smtClean="0"/>
              <a:t>The </a:t>
            </a:r>
            <a:r>
              <a:rPr lang="en-US" dirty="0"/>
              <a:t>collection of scenarios for a use case may suggest a </a:t>
            </a:r>
            <a:r>
              <a:rPr lang="en-US" dirty="0" smtClean="0"/>
              <a:t>group </a:t>
            </a:r>
            <a:r>
              <a:rPr lang="en-US" dirty="0"/>
              <a:t>of test cases for those scenarios.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5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UC diagrams are commonly used to model</a:t>
            </a:r>
          </a:p>
          <a:p>
            <a:pPr lvl="1"/>
            <a:r>
              <a:rPr lang="en-US" dirty="0" smtClean="0"/>
              <a:t>context </a:t>
            </a:r>
            <a:r>
              <a:rPr lang="en-US" dirty="0"/>
              <a:t>of a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actors </a:t>
            </a:r>
          </a:p>
          <a:p>
            <a:pPr lvl="1"/>
            <a:r>
              <a:rPr lang="en-US" dirty="0" smtClean="0"/>
              <a:t>their </a:t>
            </a:r>
            <a:r>
              <a:rPr lang="en-US" dirty="0"/>
              <a:t>interactions with </a:t>
            </a:r>
            <a:r>
              <a:rPr lang="en-US" dirty="0" smtClean="0"/>
              <a:t>system</a:t>
            </a:r>
            <a:endParaRPr lang="en-US" dirty="0"/>
          </a:p>
          <a:p>
            <a:pPr lvl="1"/>
            <a:r>
              <a:rPr lang="en-US" dirty="0" smtClean="0"/>
              <a:t>requirements </a:t>
            </a:r>
            <a:r>
              <a:rPr lang="en-US" dirty="0"/>
              <a:t>of a </a:t>
            </a:r>
            <a:r>
              <a:rPr lang="en-US" dirty="0" smtClean="0"/>
              <a:t>system </a:t>
            </a:r>
            <a:r>
              <a:rPr lang="en-US" b="1" dirty="0" smtClean="0"/>
              <a:t>(what </a:t>
            </a:r>
            <a:r>
              <a:rPr lang="en-US" b="1" dirty="0"/>
              <a:t>system should </a:t>
            </a:r>
            <a:r>
              <a:rPr lang="en-US" b="1" dirty="0" smtClean="0"/>
              <a:t>do) 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67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153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Modeling</a:t>
            </a:r>
          </a:p>
          <a:p>
            <a:r>
              <a:rPr lang="en-US" dirty="0" smtClean="0"/>
              <a:t>What is UML?</a:t>
            </a:r>
          </a:p>
          <a:p>
            <a:r>
              <a:rPr lang="en-US" dirty="0" smtClean="0"/>
              <a:t>Why UML?</a:t>
            </a:r>
          </a:p>
          <a:p>
            <a:r>
              <a:rPr lang="en-US" dirty="0" smtClean="0"/>
              <a:t>UML Diagrams</a:t>
            </a:r>
          </a:p>
          <a:p>
            <a:r>
              <a:rPr lang="en-US" dirty="0" smtClean="0"/>
              <a:t>Use Case</a:t>
            </a:r>
          </a:p>
          <a:p>
            <a:pPr lvl="1"/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Relationships</a:t>
            </a:r>
          </a:p>
          <a:p>
            <a:pPr lvl="1"/>
            <a:r>
              <a:rPr lang="en-US" dirty="0" smtClean="0"/>
              <a:t>Notations</a:t>
            </a:r>
          </a:p>
          <a:p>
            <a:r>
              <a:rPr lang="en-US" dirty="0" smtClean="0"/>
              <a:t>Usefulness of Use Case</a:t>
            </a:r>
          </a:p>
          <a:p>
            <a:r>
              <a:rPr lang="en-US" dirty="0" smtClean="0"/>
              <a:t>UML Modeling Tools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13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Modeling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Rational Rose   (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hlinkClick r:id="rId3"/>
              </a:rPr>
              <a:t>www.rational.com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) by IBM</a:t>
            </a:r>
          </a:p>
          <a:p>
            <a:endParaRPr lang="en-US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TogetherSoft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Control Center, Borland (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hlinkClick r:id="rId4"/>
              </a:rPr>
              <a:t>http://www.borland.com/together/index.html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endParaRPr lang="en-US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ArgoUML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(free software) (http://argouml.tigris.org/ </a:t>
            </a:r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) </a:t>
            </a:r>
            <a:r>
              <a:rPr lang="en-US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OpenSource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;  written in  java </a:t>
            </a:r>
            <a:endParaRPr lang="en-US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b="1" dirty="0"/>
              <a:t>Microsoft </a:t>
            </a:r>
            <a:r>
              <a:rPr lang="en-US" b="1" dirty="0" err="1"/>
              <a:t>visio</a:t>
            </a:r>
            <a:r>
              <a:rPr lang="en-US" b="1" dirty="0"/>
              <a:t> </a:t>
            </a:r>
            <a:r>
              <a:rPr lang="en-US" u="sng" dirty="0">
                <a:hlinkClick r:id="rId5"/>
              </a:rPr>
              <a:t>https://products.office.com/en/visio/flowchart-software</a:t>
            </a:r>
            <a:endParaRPr lang="en-US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Others (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hlinkClick r:id="rId6"/>
              </a:rPr>
              <a:t>http://www.objectsbydesign.com/tools/umltools_byCompany.html</a:t>
            </a: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)</a:t>
            </a:r>
          </a:p>
          <a:p>
            <a:endParaRPr lang="en-US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1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14588"/>
            <a:ext cx="4914900" cy="330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05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Term “modulus” means measure, rule, pattern or example to be followed.</a:t>
            </a:r>
          </a:p>
          <a:p>
            <a:r>
              <a:rPr lang="en-US" dirty="0" smtClean="0"/>
              <a:t>Modeling describe system at abstract level and used for requirements specification.</a:t>
            </a:r>
          </a:p>
          <a:p>
            <a:r>
              <a:rPr lang="en-US" dirty="0" smtClean="0"/>
              <a:t>Modeling of the system is necessary to </a:t>
            </a:r>
          </a:p>
          <a:p>
            <a:pPr lvl="1"/>
            <a:r>
              <a:rPr lang="en-US" dirty="0" smtClean="0"/>
              <a:t>Manage complexity of system</a:t>
            </a:r>
          </a:p>
          <a:p>
            <a:pPr lvl="1"/>
            <a:r>
              <a:rPr lang="en-US" dirty="0" smtClean="0"/>
              <a:t>Quick understanding</a:t>
            </a:r>
          </a:p>
          <a:p>
            <a:pPr lvl="1"/>
            <a:r>
              <a:rPr lang="en-US" dirty="0" smtClean="0"/>
              <a:t>Reducing conflict between end-user and designers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7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A modeling language created by Object Management Group (OMG)</a:t>
            </a:r>
          </a:p>
          <a:p>
            <a:r>
              <a:rPr lang="en-US" dirty="0" smtClean="0"/>
              <a:t>UML </a:t>
            </a:r>
            <a:r>
              <a:rPr lang="en-US" dirty="0"/>
              <a:t>(Unified Modeling Language) is a visual/ pictorial language to</a:t>
            </a:r>
          </a:p>
          <a:p>
            <a:pPr lvl="1"/>
            <a:r>
              <a:rPr lang="en-US" dirty="0" smtClean="0"/>
              <a:t>Visualize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Specify</a:t>
            </a:r>
          </a:p>
          <a:p>
            <a:endParaRPr lang="en-US" dirty="0" smtClean="0"/>
          </a:p>
        </p:txBody>
      </p:sp>
      <p:graphicFrame>
        <p:nvGraphicFramePr>
          <p:cNvPr id="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877680"/>
              </p:ext>
            </p:extLst>
          </p:nvPr>
        </p:nvGraphicFramePr>
        <p:xfrm>
          <a:off x="3352800" y="4876800"/>
          <a:ext cx="1295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CorelDRAW" r:id="rId4" imgW="457200" imgH="457200" progId="CorelDraw.Graphic.8">
                  <p:embed/>
                </p:oleObj>
              </mc:Choice>
              <mc:Fallback>
                <p:oleObj name="CorelDRAW" r:id="rId4" imgW="457200" imgH="457200" progId="CorelDraw.Graphic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876800"/>
                        <a:ext cx="1295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373201"/>
              </p:ext>
            </p:extLst>
          </p:nvPr>
        </p:nvGraphicFramePr>
        <p:xfrm>
          <a:off x="3429000" y="3581400"/>
          <a:ext cx="1143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Clip" r:id="rId6" imgW="386405" imgH="501504" progId="MS_ClipArt_Gallery.2">
                  <p:embed/>
                </p:oleObj>
              </mc:Choice>
              <mc:Fallback>
                <p:oleObj name="Clip" r:id="rId6" imgW="386405" imgH="501504" progId="MS_ClipArt_Gallery.2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581400"/>
                        <a:ext cx="11430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381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Construct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Document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Communication 	 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459497" y="1496651"/>
            <a:ext cx="1045703" cy="1170349"/>
            <a:chOff x="243" y="3050"/>
            <a:chExt cx="912" cy="862"/>
          </a:xfrm>
        </p:grpSpPr>
        <p:sp>
          <p:nvSpPr>
            <p:cNvPr id="5" name="Freeform 24"/>
            <p:cNvSpPr>
              <a:spLocks/>
            </p:cNvSpPr>
            <p:nvPr/>
          </p:nvSpPr>
          <p:spPr bwMode="auto">
            <a:xfrm>
              <a:off x="547" y="3257"/>
              <a:ext cx="297" cy="240"/>
            </a:xfrm>
            <a:custGeom>
              <a:avLst/>
              <a:gdLst>
                <a:gd name="T0" fmla="*/ 14 w 595"/>
                <a:gd name="T1" fmla="*/ 0 h 481"/>
                <a:gd name="T2" fmla="*/ 62 w 595"/>
                <a:gd name="T3" fmla="*/ 4 h 481"/>
                <a:gd name="T4" fmla="*/ 108 w 595"/>
                <a:gd name="T5" fmla="*/ 29 h 481"/>
                <a:gd name="T6" fmla="*/ 177 w 595"/>
                <a:gd name="T7" fmla="*/ 75 h 481"/>
                <a:gd name="T8" fmla="*/ 242 w 595"/>
                <a:gd name="T9" fmla="*/ 128 h 481"/>
                <a:gd name="T10" fmla="*/ 298 w 595"/>
                <a:gd name="T11" fmla="*/ 183 h 481"/>
                <a:gd name="T12" fmla="*/ 343 w 595"/>
                <a:gd name="T13" fmla="*/ 225 h 481"/>
                <a:gd name="T14" fmla="*/ 390 w 595"/>
                <a:gd name="T15" fmla="*/ 258 h 481"/>
                <a:gd name="T16" fmla="*/ 432 w 595"/>
                <a:gd name="T17" fmla="*/ 288 h 481"/>
                <a:gd name="T18" fmla="*/ 477 w 595"/>
                <a:gd name="T19" fmla="*/ 326 h 481"/>
                <a:gd name="T20" fmla="*/ 533 w 595"/>
                <a:gd name="T21" fmla="*/ 341 h 481"/>
                <a:gd name="T22" fmla="*/ 573 w 595"/>
                <a:gd name="T23" fmla="*/ 352 h 481"/>
                <a:gd name="T24" fmla="*/ 595 w 595"/>
                <a:gd name="T25" fmla="*/ 376 h 481"/>
                <a:gd name="T26" fmla="*/ 580 w 595"/>
                <a:gd name="T27" fmla="*/ 416 h 481"/>
                <a:gd name="T28" fmla="*/ 534 w 595"/>
                <a:gd name="T29" fmla="*/ 448 h 481"/>
                <a:gd name="T30" fmla="*/ 506 w 595"/>
                <a:gd name="T31" fmla="*/ 476 h 481"/>
                <a:gd name="T32" fmla="*/ 466 w 595"/>
                <a:gd name="T33" fmla="*/ 481 h 481"/>
                <a:gd name="T34" fmla="*/ 443 w 595"/>
                <a:gd name="T35" fmla="*/ 457 h 481"/>
                <a:gd name="T36" fmla="*/ 425 w 595"/>
                <a:gd name="T37" fmla="*/ 416 h 481"/>
                <a:gd name="T38" fmla="*/ 440 w 595"/>
                <a:gd name="T39" fmla="*/ 356 h 481"/>
                <a:gd name="T40" fmla="*/ 361 w 595"/>
                <a:gd name="T41" fmla="*/ 288 h 481"/>
                <a:gd name="T42" fmla="*/ 289 w 595"/>
                <a:gd name="T43" fmla="*/ 240 h 481"/>
                <a:gd name="T44" fmla="*/ 224 w 595"/>
                <a:gd name="T45" fmla="*/ 194 h 481"/>
                <a:gd name="T46" fmla="*/ 159 w 595"/>
                <a:gd name="T47" fmla="*/ 161 h 481"/>
                <a:gd name="T48" fmla="*/ 86 w 595"/>
                <a:gd name="T49" fmla="*/ 141 h 481"/>
                <a:gd name="T50" fmla="*/ 34 w 595"/>
                <a:gd name="T51" fmla="*/ 100 h 481"/>
                <a:gd name="T52" fmla="*/ 5 w 595"/>
                <a:gd name="T53" fmla="*/ 54 h 481"/>
                <a:gd name="T54" fmla="*/ 0 w 595"/>
                <a:gd name="T55" fmla="*/ 18 h 481"/>
                <a:gd name="T56" fmla="*/ 14 w 595"/>
                <a:gd name="T57" fmla="*/ 0 h 48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5"/>
                <a:gd name="T88" fmla="*/ 0 h 481"/>
                <a:gd name="T89" fmla="*/ 595 w 595"/>
                <a:gd name="T90" fmla="*/ 481 h 48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5" h="481">
                  <a:moveTo>
                    <a:pt x="14" y="0"/>
                  </a:moveTo>
                  <a:lnTo>
                    <a:pt x="62" y="4"/>
                  </a:lnTo>
                  <a:lnTo>
                    <a:pt x="108" y="29"/>
                  </a:lnTo>
                  <a:lnTo>
                    <a:pt x="177" y="75"/>
                  </a:lnTo>
                  <a:lnTo>
                    <a:pt x="242" y="128"/>
                  </a:lnTo>
                  <a:lnTo>
                    <a:pt x="298" y="183"/>
                  </a:lnTo>
                  <a:lnTo>
                    <a:pt x="343" y="225"/>
                  </a:lnTo>
                  <a:lnTo>
                    <a:pt x="390" y="258"/>
                  </a:lnTo>
                  <a:lnTo>
                    <a:pt x="432" y="288"/>
                  </a:lnTo>
                  <a:lnTo>
                    <a:pt x="477" y="326"/>
                  </a:lnTo>
                  <a:lnTo>
                    <a:pt x="533" y="341"/>
                  </a:lnTo>
                  <a:lnTo>
                    <a:pt x="573" y="352"/>
                  </a:lnTo>
                  <a:lnTo>
                    <a:pt x="595" y="376"/>
                  </a:lnTo>
                  <a:lnTo>
                    <a:pt x="580" y="416"/>
                  </a:lnTo>
                  <a:lnTo>
                    <a:pt x="534" y="448"/>
                  </a:lnTo>
                  <a:lnTo>
                    <a:pt x="506" y="476"/>
                  </a:lnTo>
                  <a:lnTo>
                    <a:pt x="466" y="481"/>
                  </a:lnTo>
                  <a:lnTo>
                    <a:pt x="443" y="457"/>
                  </a:lnTo>
                  <a:lnTo>
                    <a:pt x="425" y="416"/>
                  </a:lnTo>
                  <a:lnTo>
                    <a:pt x="440" y="356"/>
                  </a:lnTo>
                  <a:lnTo>
                    <a:pt x="361" y="288"/>
                  </a:lnTo>
                  <a:lnTo>
                    <a:pt x="289" y="240"/>
                  </a:lnTo>
                  <a:lnTo>
                    <a:pt x="224" y="194"/>
                  </a:lnTo>
                  <a:lnTo>
                    <a:pt x="159" y="161"/>
                  </a:lnTo>
                  <a:lnTo>
                    <a:pt x="86" y="141"/>
                  </a:lnTo>
                  <a:lnTo>
                    <a:pt x="34" y="100"/>
                  </a:lnTo>
                  <a:lnTo>
                    <a:pt x="5" y="54"/>
                  </a:lnTo>
                  <a:lnTo>
                    <a:pt x="0" y="1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600">
                <a:latin typeface="+mn-lt"/>
                <a:cs typeface="Arial" panose="020B0604020202020204" pitchFamily="34" charset="0"/>
              </a:endParaRPr>
            </a:p>
          </p:txBody>
        </p: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476" y="3255"/>
              <a:ext cx="242" cy="657"/>
              <a:chOff x="476" y="3255"/>
              <a:chExt cx="242" cy="657"/>
            </a:xfrm>
          </p:grpSpPr>
          <p:sp>
            <p:nvSpPr>
              <p:cNvPr id="17" name="Freeform 26"/>
              <p:cNvSpPr>
                <a:spLocks/>
              </p:cNvSpPr>
              <p:nvPr/>
            </p:nvSpPr>
            <p:spPr bwMode="auto">
              <a:xfrm>
                <a:off x="496" y="3257"/>
                <a:ext cx="154" cy="313"/>
              </a:xfrm>
              <a:custGeom>
                <a:avLst/>
                <a:gdLst>
                  <a:gd name="T0" fmla="*/ 60 w 304"/>
                  <a:gd name="T1" fmla="*/ 8 h 629"/>
                  <a:gd name="T2" fmla="*/ 102 w 304"/>
                  <a:gd name="T3" fmla="*/ 0 h 629"/>
                  <a:gd name="T4" fmla="*/ 154 w 304"/>
                  <a:gd name="T5" fmla="*/ 15 h 629"/>
                  <a:gd name="T6" fmla="*/ 192 w 304"/>
                  <a:gd name="T7" fmla="*/ 41 h 629"/>
                  <a:gd name="T8" fmla="*/ 226 w 304"/>
                  <a:gd name="T9" fmla="*/ 91 h 629"/>
                  <a:gd name="T10" fmla="*/ 247 w 304"/>
                  <a:gd name="T11" fmla="*/ 146 h 629"/>
                  <a:gd name="T12" fmla="*/ 269 w 304"/>
                  <a:gd name="T13" fmla="*/ 209 h 629"/>
                  <a:gd name="T14" fmla="*/ 283 w 304"/>
                  <a:gd name="T15" fmla="*/ 264 h 629"/>
                  <a:gd name="T16" fmla="*/ 296 w 304"/>
                  <a:gd name="T17" fmla="*/ 334 h 629"/>
                  <a:gd name="T18" fmla="*/ 300 w 304"/>
                  <a:gd name="T19" fmla="*/ 384 h 629"/>
                  <a:gd name="T20" fmla="*/ 304 w 304"/>
                  <a:gd name="T21" fmla="*/ 449 h 629"/>
                  <a:gd name="T22" fmla="*/ 304 w 304"/>
                  <a:gd name="T23" fmla="*/ 510 h 629"/>
                  <a:gd name="T24" fmla="*/ 285 w 304"/>
                  <a:gd name="T25" fmla="*/ 556 h 629"/>
                  <a:gd name="T26" fmla="*/ 264 w 304"/>
                  <a:gd name="T27" fmla="*/ 599 h 629"/>
                  <a:gd name="T28" fmla="*/ 223 w 304"/>
                  <a:gd name="T29" fmla="*/ 622 h 629"/>
                  <a:gd name="T30" fmla="*/ 164 w 304"/>
                  <a:gd name="T31" fmla="*/ 629 h 629"/>
                  <a:gd name="T32" fmla="*/ 109 w 304"/>
                  <a:gd name="T33" fmla="*/ 619 h 629"/>
                  <a:gd name="T34" fmla="*/ 76 w 304"/>
                  <a:gd name="T35" fmla="*/ 597 h 629"/>
                  <a:gd name="T36" fmla="*/ 55 w 304"/>
                  <a:gd name="T37" fmla="*/ 563 h 629"/>
                  <a:gd name="T38" fmla="*/ 42 w 304"/>
                  <a:gd name="T39" fmla="*/ 495 h 629"/>
                  <a:gd name="T40" fmla="*/ 50 w 304"/>
                  <a:gd name="T41" fmla="*/ 436 h 629"/>
                  <a:gd name="T42" fmla="*/ 70 w 304"/>
                  <a:gd name="T43" fmla="*/ 376 h 629"/>
                  <a:gd name="T44" fmla="*/ 81 w 304"/>
                  <a:gd name="T45" fmla="*/ 324 h 629"/>
                  <a:gd name="T46" fmla="*/ 70 w 304"/>
                  <a:gd name="T47" fmla="*/ 283 h 629"/>
                  <a:gd name="T48" fmla="*/ 46 w 304"/>
                  <a:gd name="T49" fmla="*/ 229 h 629"/>
                  <a:gd name="T50" fmla="*/ 19 w 304"/>
                  <a:gd name="T51" fmla="*/ 188 h 629"/>
                  <a:gd name="T52" fmla="*/ 0 w 304"/>
                  <a:gd name="T53" fmla="*/ 126 h 629"/>
                  <a:gd name="T54" fmla="*/ 0 w 304"/>
                  <a:gd name="T55" fmla="*/ 76 h 629"/>
                  <a:gd name="T56" fmla="*/ 15 w 304"/>
                  <a:gd name="T57" fmla="*/ 39 h 629"/>
                  <a:gd name="T58" fmla="*/ 60 w 304"/>
                  <a:gd name="T59" fmla="*/ 8 h 62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304"/>
                  <a:gd name="T91" fmla="*/ 0 h 629"/>
                  <a:gd name="T92" fmla="*/ 304 w 304"/>
                  <a:gd name="T93" fmla="*/ 629 h 629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304" h="629">
                    <a:moveTo>
                      <a:pt x="60" y="8"/>
                    </a:moveTo>
                    <a:lnTo>
                      <a:pt x="102" y="0"/>
                    </a:lnTo>
                    <a:lnTo>
                      <a:pt x="154" y="15"/>
                    </a:lnTo>
                    <a:lnTo>
                      <a:pt x="192" y="41"/>
                    </a:lnTo>
                    <a:lnTo>
                      <a:pt x="226" y="91"/>
                    </a:lnTo>
                    <a:lnTo>
                      <a:pt x="247" y="146"/>
                    </a:lnTo>
                    <a:lnTo>
                      <a:pt x="269" y="209"/>
                    </a:lnTo>
                    <a:lnTo>
                      <a:pt x="283" y="264"/>
                    </a:lnTo>
                    <a:lnTo>
                      <a:pt x="296" y="334"/>
                    </a:lnTo>
                    <a:lnTo>
                      <a:pt x="300" y="384"/>
                    </a:lnTo>
                    <a:lnTo>
                      <a:pt x="304" y="449"/>
                    </a:lnTo>
                    <a:lnTo>
                      <a:pt x="304" y="510"/>
                    </a:lnTo>
                    <a:lnTo>
                      <a:pt x="285" y="556"/>
                    </a:lnTo>
                    <a:lnTo>
                      <a:pt x="264" y="599"/>
                    </a:lnTo>
                    <a:lnTo>
                      <a:pt x="223" y="622"/>
                    </a:lnTo>
                    <a:lnTo>
                      <a:pt x="164" y="629"/>
                    </a:lnTo>
                    <a:lnTo>
                      <a:pt x="109" y="619"/>
                    </a:lnTo>
                    <a:lnTo>
                      <a:pt x="76" y="597"/>
                    </a:lnTo>
                    <a:lnTo>
                      <a:pt x="55" y="563"/>
                    </a:lnTo>
                    <a:lnTo>
                      <a:pt x="42" y="495"/>
                    </a:lnTo>
                    <a:lnTo>
                      <a:pt x="50" y="436"/>
                    </a:lnTo>
                    <a:lnTo>
                      <a:pt x="70" y="376"/>
                    </a:lnTo>
                    <a:lnTo>
                      <a:pt x="81" y="324"/>
                    </a:lnTo>
                    <a:lnTo>
                      <a:pt x="70" y="283"/>
                    </a:lnTo>
                    <a:lnTo>
                      <a:pt x="46" y="229"/>
                    </a:lnTo>
                    <a:lnTo>
                      <a:pt x="19" y="188"/>
                    </a:lnTo>
                    <a:lnTo>
                      <a:pt x="0" y="126"/>
                    </a:lnTo>
                    <a:lnTo>
                      <a:pt x="0" y="76"/>
                    </a:lnTo>
                    <a:lnTo>
                      <a:pt x="15" y="39"/>
                    </a:lnTo>
                    <a:lnTo>
                      <a:pt x="60" y="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1600"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18" name="Freeform 27"/>
              <p:cNvSpPr>
                <a:spLocks/>
              </p:cNvSpPr>
              <p:nvPr/>
            </p:nvSpPr>
            <p:spPr bwMode="auto">
              <a:xfrm>
                <a:off x="475" y="3515"/>
                <a:ext cx="121" cy="397"/>
              </a:xfrm>
              <a:custGeom>
                <a:avLst/>
                <a:gdLst>
                  <a:gd name="T0" fmla="*/ 121 w 237"/>
                  <a:gd name="T1" fmla="*/ 153 h 795"/>
                  <a:gd name="T2" fmla="*/ 123 w 237"/>
                  <a:gd name="T3" fmla="*/ 51 h 795"/>
                  <a:gd name="T4" fmla="*/ 148 w 237"/>
                  <a:gd name="T5" fmla="*/ 0 h 795"/>
                  <a:gd name="T6" fmla="*/ 206 w 237"/>
                  <a:gd name="T7" fmla="*/ 0 h 795"/>
                  <a:gd name="T8" fmla="*/ 237 w 237"/>
                  <a:gd name="T9" fmla="*/ 65 h 795"/>
                  <a:gd name="T10" fmla="*/ 237 w 237"/>
                  <a:gd name="T11" fmla="*/ 127 h 795"/>
                  <a:gd name="T12" fmla="*/ 216 w 237"/>
                  <a:gd name="T13" fmla="*/ 218 h 795"/>
                  <a:gd name="T14" fmla="*/ 185 w 237"/>
                  <a:gd name="T15" fmla="*/ 313 h 795"/>
                  <a:gd name="T16" fmla="*/ 168 w 237"/>
                  <a:gd name="T17" fmla="*/ 399 h 795"/>
                  <a:gd name="T18" fmla="*/ 169 w 237"/>
                  <a:gd name="T19" fmla="*/ 452 h 795"/>
                  <a:gd name="T20" fmla="*/ 179 w 237"/>
                  <a:gd name="T21" fmla="*/ 515 h 795"/>
                  <a:gd name="T22" fmla="*/ 178 w 237"/>
                  <a:gd name="T23" fmla="*/ 581 h 795"/>
                  <a:gd name="T24" fmla="*/ 178 w 237"/>
                  <a:gd name="T25" fmla="*/ 624 h 795"/>
                  <a:gd name="T26" fmla="*/ 193 w 237"/>
                  <a:gd name="T27" fmla="*/ 659 h 795"/>
                  <a:gd name="T28" fmla="*/ 183 w 237"/>
                  <a:gd name="T29" fmla="*/ 682 h 795"/>
                  <a:gd name="T30" fmla="*/ 159 w 237"/>
                  <a:gd name="T31" fmla="*/ 700 h 795"/>
                  <a:gd name="T32" fmla="*/ 117 w 237"/>
                  <a:gd name="T33" fmla="*/ 725 h 795"/>
                  <a:gd name="T34" fmla="*/ 86 w 237"/>
                  <a:gd name="T35" fmla="*/ 765 h 795"/>
                  <a:gd name="T36" fmla="*/ 76 w 237"/>
                  <a:gd name="T37" fmla="*/ 795 h 795"/>
                  <a:gd name="T38" fmla="*/ 58 w 237"/>
                  <a:gd name="T39" fmla="*/ 794 h 795"/>
                  <a:gd name="T40" fmla="*/ 34 w 237"/>
                  <a:gd name="T41" fmla="*/ 780 h 795"/>
                  <a:gd name="T42" fmla="*/ 0 w 237"/>
                  <a:gd name="T43" fmla="*/ 738 h 795"/>
                  <a:gd name="T44" fmla="*/ 11 w 237"/>
                  <a:gd name="T45" fmla="*/ 700 h 795"/>
                  <a:gd name="T46" fmla="*/ 63 w 237"/>
                  <a:gd name="T47" fmla="*/ 672 h 795"/>
                  <a:gd name="T48" fmla="*/ 110 w 237"/>
                  <a:gd name="T49" fmla="*/ 649 h 795"/>
                  <a:gd name="T50" fmla="*/ 137 w 237"/>
                  <a:gd name="T51" fmla="*/ 617 h 795"/>
                  <a:gd name="T52" fmla="*/ 138 w 237"/>
                  <a:gd name="T53" fmla="*/ 583 h 795"/>
                  <a:gd name="T54" fmla="*/ 126 w 237"/>
                  <a:gd name="T55" fmla="*/ 512 h 795"/>
                  <a:gd name="T56" fmla="*/ 117 w 237"/>
                  <a:gd name="T57" fmla="*/ 445 h 795"/>
                  <a:gd name="T58" fmla="*/ 115 w 237"/>
                  <a:gd name="T59" fmla="*/ 370 h 795"/>
                  <a:gd name="T60" fmla="*/ 111 w 237"/>
                  <a:gd name="T61" fmla="*/ 289 h 795"/>
                  <a:gd name="T62" fmla="*/ 117 w 237"/>
                  <a:gd name="T63" fmla="*/ 218 h 795"/>
                  <a:gd name="T64" fmla="*/ 121 w 237"/>
                  <a:gd name="T65" fmla="*/ 153 h 7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37"/>
                  <a:gd name="T100" fmla="*/ 0 h 795"/>
                  <a:gd name="T101" fmla="*/ 237 w 237"/>
                  <a:gd name="T102" fmla="*/ 795 h 7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37" h="795">
                    <a:moveTo>
                      <a:pt x="121" y="153"/>
                    </a:moveTo>
                    <a:lnTo>
                      <a:pt x="123" y="51"/>
                    </a:lnTo>
                    <a:lnTo>
                      <a:pt x="148" y="0"/>
                    </a:lnTo>
                    <a:lnTo>
                      <a:pt x="206" y="0"/>
                    </a:lnTo>
                    <a:lnTo>
                      <a:pt x="237" y="65"/>
                    </a:lnTo>
                    <a:lnTo>
                      <a:pt x="237" y="127"/>
                    </a:lnTo>
                    <a:lnTo>
                      <a:pt x="216" y="218"/>
                    </a:lnTo>
                    <a:lnTo>
                      <a:pt x="185" y="313"/>
                    </a:lnTo>
                    <a:lnTo>
                      <a:pt x="168" y="399"/>
                    </a:lnTo>
                    <a:lnTo>
                      <a:pt x="169" y="452"/>
                    </a:lnTo>
                    <a:lnTo>
                      <a:pt x="179" y="515"/>
                    </a:lnTo>
                    <a:lnTo>
                      <a:pt x="178" y="581"/>
                    </a:lnTo>
                    <a:lnTo>
                      <a:pt x="178" y="624"/>
                    </a:lnTo>
                    <a:lnTo>
                      <a:pt x="193" y="659"/>
                    </a:lnTo>
                    <a:lnTo>
                      <a:pt x="183" y="682"/>
                    </a:lnTo>
                    <a:lnTo>
                      <a:pt x="159" y="700"/>
                    </a:lnTo>
                    <a:lnTo>
                      <a:pt x="117" y="725"/>
                    </a:lnTo>
                    <a:lnTo>
                      <a:pt x="86" y="765"/>
                    </a:lnTo>
                    <a:lnTo>
                      <a:pt x="76" y="795"/>
                    </a:lnTo>
                    <a:lnTo>
                      <a:pt x="58" y="794"/>
                    </a:lnTo>
                    <a:lnTo>
                      <a:pt x="34" y="780"/>
                    </a:lnTo>
                    <a:lnTo>
                      <a:pt x="0" y="738"/>
                    </a:lnTo>
                    <a:lnTo>
                      <a:pt x="11" y="700"/>
                    </a:lnTo>
                    <a:lnTo>
                      <a:pt x="63" y="672"/>
                    </a:lnTo>
                    <a:lnTo>
                      <a:pt x="110" y="649"/>
                    </a:lnTo>
                    <a:lnTo>
                      <a:pt x="137" y="617"/>
                    </a:lnTo>
                    <a:lnTo>
                      <a:pt x="138" y="583"/>
                    </a:lnTo>
                    <a:lnTo>
                      <a:pt x="126" y="512"/>
                    </a:lnTo>
                    <a:lnTo>
                      <a:pt x="117" y="445"/>
                    </a:lnTo>
                    <a:lnTo>
                      <a:pt x="115" y="370"/>
                    </a:lnTo>
                    <a:lnTo>
                      <a:pt x="111" y="289"/>
                    </a:lnTo>
                    <a:lnTo>
                      <a:pt x="117" y="218"/>
                    </a:lnTo>
                    <a:lnTo>
                      <a:pt x="121" y="15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1600"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19" name="Freeform 28"/>
              <p:cNvSpPr>
                <a:spLocks/>
              </p:cNvSpPr>
              <p:nvPr/>
            </p:nvSpPr>
            <p:spPr bwMode="auto">
              <a:xfrm>
                <a:off x="585" y="3504"/>
                <a:ext cx="134" cy="337"/>
              </a:xfrm>
              <a:custGeom>
                <a:avLst/>
                <a:gdLst>
                  <a:gd name="T0" fmla="*/ 32 w 268"/>
                  <a:gd name="T1" fmla="*/ 10 h 674"/>
                  <a:gd name="T2" fmla="*/ 64 w 268"/>
                  <a:gd name="T3" fmla="*/ 0 h 674"/>
                  <a:gd name="T4" fmla="*/ 104 w 268"/>
                  <a:gd name="T5" fmla="*/ 25 h 674"/>
                  <a:gd name="T6" fmla="*/ 125 w 268"/>
                  <a:gd name="T7" fmla="*/ 81 h 674"/>
                  <a:gd name="T8" fmla="*/ 170 w 268"/>
                  <a:gd name="T9" fmla="*/ 167 h 674"/>
                  <a:gd name="T10" fmla="*/ 196 w 268"/>
                  <a:gd name="T11" fmla="*/ 248 h 674"/>
                  <a:gd name="T12" fmla="*/ 208 w 268"/>
                  <a:gd name="T13" fmla="*/ 302 h 674"/>
                  <a:gd name="T14" fmla="*/ 202 w 268"/>
                  <a:gd name="T15" fmla="*/ 348 h 674"/>
                  <a:gd name="T16" fmla="*/ 185 w 268"/>
                  <a:gd name="T17" fmla="*/ 393 h 674"/>
                  <a:gd name="T18" fmla="*/ 137 w 268"/>
                  <a:gd name="T19" fmla="*/ 461 h 674"/>
                  <a:gd name="T20" fmla="*/ 90 w 268"/>
                  <a:gd name="T21" fmla="*/ 527 h 674"/>
                  <a:gd name="T22" fmla="*/ 74 w 268"/>
                  <a:gd name="T23" fmla="*/ 578 h 674"/>
                  <a:gd name="T24" fmla="*/ 74 w 268"/>
                  <a:gd name="T25" fmla="*/ 601 h 674"/>
                  <a:gd name="T26" fmla="*/ 99 w 268"/>
                  <a:gd name="T27" fmla="*/ 618 h 674"/>
                  <a:gd name="T28" fmla="*/ 153 w 268"/>
                  <a:gd name="T29" fmla="*/ 613 h 674"/>
                  <a:gd name="T30" fmla="*/ 208 w 268"/>
                  <a:gd name="T31" fmla="*/ 601 h 674"/>
                  <a:gd name="T32" fmla="*/ 234 w 268"/>
                  <a:gd name="T33" fmla="*/ 603 h 674"/>
                  <a:gd name="T34" fmla="*/ 250 w 268"/>
                  <a:gd name="T35" fmla="*/ 618 h 674"/>
                  <a:gd name="T36" fmla="*/ 268 w 268"/>
                  <a:gd name="T37" fmla="*/ 638 h 674"/>
                  <a:gd name="T38" fmla="*/ 265 w 268"/>
                  <a:gd name="T39" fmla="*/ 662 h 674"/>
                  <a:gd name="T40" fmla="*/ 237 w 268"/>
                  <a:gd name="T41" fmla="*/ 669 h 674"/>
                  <a:gd name="T42" fmla="*/ 182 w 268"/>
                  <a:gd name="T43" fmla="*/ 659 h 674"/>
                  <a:gd name="T44" fmla="*/ 119 w 268"/>
                  <a:gd name="T45" fmla="*/ 659 h 674"/>
                  <a:gd name="T46" fmla="*/ 67 w 268"/>
                  <a:gd name="T47" fmla="*/ 669 h 674"/>
                  <a:gd name="T48" fmla="*/ 42 w 268"/>
                  <a:gd name="T49" fmla="*/ 674 h 674"/>
                  <a:gd name="T50" fmla="*/ 18 w 268"/>
                  <a:gd name="T51" fmla="*/ 656 h 674"/>
                  <a:gd name="T52" fmla="*/ 11 w 268"/>
                  <a:gd name="T53" fmla="*/ 637 h 674"/>
                  <a:gd name="T54" fmla="*/ 28 w 268"/>
                  <a:gd name="T55" fmla="*/ 593 h 674"/>
                  <a:gd name="T56" fmla="*/ 42 w 268"/>
                  <a:gd name="T57" fmla="*/ 542 h 674"/>
                  <a:gd name="T58" fmla="*/ 64 w 268"/>
                  <a:gd name="T59" fmla="*/ 476 h 674"/>
                  <a:gd name="T60" fmla="*/ 95 w 268"/>
                  <a:gd name="T61" fmla="*/ 429 h 674"/>
                  <a:gd name="T62" fmla="*/ 119 w 268"/>
                  <a:gd name="T63" fmla="*/ 370 h 674"/>
                  <a:gd name="T64" fmla="*/ 140 w 268"/>
                  <a:gd name="T65" fmla="*/ 338 h 674"/>
                  <a:gd name="T66" fmla="*/ 135 w 268"/>
                  <a:gd name="T67" fmla="*/ 307 h 674"/>
                  <a:gd name="T68" fmla="*/ 111 w 268"/>
                  <a:gd name="T69" fmla="*/ 254 h 674"/>
                  <a:gd name="T70" fmla="*/ 70 w 268"/>
                  <a:gd name="T71" fmla="*/ 192 h 674"/>
                  <a:gd name="T72" fmla="*/ 33 w 268"/>
                  <a:gd name="T73" fmla="*/ 146 h 674"/>
                  <a:gd name="T74" fmla="*/ 12 w 268"/>
                  <a:gd name="T75" fmla="*/ 106 h 674"/>
                  <a:gd name="T76" fmla="*/ 0 w 268"/>
                  <a:gd name="T77" fmla="*/ 69 h 674"/>
                  <a:gd name="T78" fmla="*/ 5 w 268"/>
                  <a:gd name="T79" fmla="*/ 23 h 674"/>
                  <a:gd name="T80" fmla="*/ 49 w 268"/>
                  <a:gd name="T81" fmla="*/ 3 h 674"/>
                  <a:gd name="T82" fmla="*/ 32 w 268"/>
                  <a:gd name="T83" fmla="*/ 10 h 67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68"/>
                  <a:gd name="T127" fmla="*/ 0 h 674"/>
                  <a:gd name="T128" fmla="*/ 268 w 268"/>
                  <a:gd name="T129" fmla="*/ 674 h 67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68" h="674">
                    <a:moveTo>
                      <a:pt x="32" y="10"/>
                    </a:moveTo>
                    <a:lnTo>
                      <a:pt x="64" y="0"/>
                    </a:lnTo>
                    <a:lnTo>
                      <a:pt x="104" y="25"/>
                    </a:lnTo>
                    <a:lnTo>
                      <a:pt x="125" y="81"/>
                    </a:lnTo>
                    <a:lnTo>
                      <a:pt x="170" y="167"/>
                    </a:lnTo>
                    <a:lnTo>
                      <a:pt x="196" y="248"/>
                    </a:lnTo>
                    <a:lnTo>
                      <a:pt x="208" y="302"/>
                    </a:lnTo>
                    <a:lnTo>
                      <a:pt x="202" y="348"/>
                    </a:lnTo>
                    <a:lnTo>
                      <a:pt x="185" y="393"/>
                    </a:lnTo>
                    <a:lnTo>
                      <a:pt x="137" y="461"/>
                    </a:lnTo>
                    <a:lnTo>
                      <a:pt x="90" y="527"/>
                    </a:lnTo>
                    <a:lnTo>
                      <a:pt x="74" y="578"/>
                    </a:lnTo>
                    <a:lnTo>
                      <a:pt x="74" y="601"/>
                    </a:lnTo>
                    <a:lnTo>
                      <a:pt x="99" y="618"/>
                    </a:lnTo>
                    <a:lnTo>
                      <a:pt x="153" y="613"/>
                    </a:lnTo>
                    <a:lnTo>
                      <a:pt x="208" y="601"/>
                    </a:lnTo>
                    <a:lnTo>
                      <a:pt x="234" y="603"/>
                    </a:lnTo>
                    <a:lnTo>
                      <a:pt x="250" y="618"/>
                    </a:lnTo>
                    <a:lnTo>
                      <a:pt x="268" y="638"/>
                    </a:lnTo>
                    <a:lnTo>
                      <a:pt x="265" y="662"/>
                    </a:lnTo>
                    <a:lnTo>
                      <a:pt x="237" y="669"/>
                    </a:lnTo>
                    <a:lnTo>
                      <a:pt x="182" y="659"/>
                    </a:lnTo>
                    <a:lnTo>
                      <a:pt x="119" y="659"/>
                    </a:lnTo>
                    <a:lnTo>
                      <a:pt x="67" y="669"/>
                    </a:lnTo>
                    <a:lnTo>
                      <a:pt x="42" y="674"/>
                    </a:lnTo>
                    <a:lnTo>
                      <a:pt x="18" y="656"/>
                    </a:lnTo>
                    <a:lnTo>
                      <a:pt x="11" y="637"/>
                    </a:lnTo>
                    <a:lnTo>
                      <a:pt x="28" y="593"/>
                    </a:lnTo>
                    <a:lnTo>
                      <a:pt x="42" y="542"/>
                    </a:lnTo>
                    <a:lnTo>
                      <a:pt x="64" y="476"/>
                    </a:lnTo>
                    <a:lnTo>
                      <a:pt x="95" y="429"/>
                    </a:lnTo>
                    <a:lnTo>
                      <a:pt x="119" y="370"/>
                    </a:lnTo>
                    <a:lnTo>
                      <a:pt x="140" y="338"/>
                    </a:lnTo>
                    <a:lnTo>
                      <a:pt x="135" y="307"/>
                    </a:lnTo>
                    <a:lnTo>
                      <a:pt x="111" y="254"/>
                    </a:lnTo>
                    <a:lnTo>
                      <a:pt x="70" y="192"/>
                    </a:lnTo>
                    <a:lnTo>
                      <a:pt x="33" y="146"/>
                    </a:lnTo>
                    <a:lnTo>
                      <a:pt x="12" y="106"/>
                    </a:lnTo>
                    <a:lnTo>
                      <a:pt x="0" y="69"/>
                    </a:lnTo>
                    <a:lnTo>
                      <a:pt x="5" y="23"/>
                    </a:lnTo>
                    <a:lnTo>
                      <a:pt x="49" y="3"/>
                    </a:lnTo>
                    <a:lnTo>
                      <a:pt x="32" y="1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1600">
                  <a:latin typeface="+mn-lt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" name="Freeform 29"/>
            <p:cNvSpPr>
              <a:spLocks/>
            </p:cNvSpPr>
            <p:nvPr/>
          </p:nvSpPr>
          <p:spPr bwMode="auto">
            <a:xfrm>
              <a:off x="250" y="3368"/>
              <a:ext cx="586" cy="389"/>
            </a:xfrm>
            <a:custGeom>
              <a:avLst/>
              <a:gdLst>
                <a:gd name="T0" fmla="*/ 1090 w 1175"/>
                <a:gd name="T1" fmla="*/ 11 h 778"/>
                <a:gd name="T2" fmla="*/ 1079 w 1175"/>
                <a:gd name="T3" fmla="*/ 0 h 778"/>
                <a:gd name="T4" fmla="*/ 976 w 1175"/>
                <a:gd name="T5" fmla="*/ 41 h 778"/>
                <a:gd name="T6" fmla="*/ 912 w 1175"/>
                <a:gd name="T7" fmla="*/ 67 h 778"/>
                <a:gd name="T8" fmla="*/ 717 w 1175"/>
                <a:gd name="T9" fmla="*/ 191 h 778"/>
                <a:gd name="T10" fmla="*/ 524 w 1175"/>
                <a:gd name="T11" fmla="*/ 312 h 778"/>
                <a:gd name="T12" fmla="*/ 353 w 1175"/>
                <a:gd name="T13" fmla="*/ 401 h 778"/>
                <a:gd name="T14" fmla="*/ 237 w 1175"/>
                <a:gd name="T15" fmla="*/ 459 h 778"/>
                <a:gd name="T16" fmla="*/ 94 w 1175"/>
                <a:gd name="T17" fmla="*/ 537 h 778"/>
                <a:gd name="T18" fmla="*/ 0 w 1175"/>
                <a:gd name="T19" fmla="*/ 591 h 778"/>
                <a:gd name="T20" fmla="*/ 10 w 1175"/>
                <a:gd name="T21" fmla="*/ 636 h 778"/>
                <a:gd name="T22" fmla="*/ 48 w 1175"/>
                <a:gd name="T23" fmla="*/ 709 h 778"/>
                <a:gd name="T24" fmla="*/ 85 w 1175"/>
                <a:gd name="T25" fmla="*/ 757 h 778"/>
                <a:gd name="T26" fmla="*/ 114 w 1175"/>
                <a:gd name="T27" fmla="*/ 778 h 778"/>
                <a:gd name="T28" fmla="*/ 308 w 1175"/>
                <a:gd name="T29" fmla="*/ 667 h 778"/>
                <a:gd name="T30" fmla="*/ 543 w 1175"/>
                <a:gd name="T31" fmla="*/ 532 h 778"/>
                <a:gd name="T32" fmla="*/ 690 w 1175"/>
                <a:gd name="T33" fmla="*/ 446 h 778"/>
                <a:gd name="T34" fmla="*/ 808 w 1175"/>
                <a:gd name="T35" fmla="*/ 373 h 778"/>
                <a:gd name="T36" fmla="*/ 991 w 1175"/>
                <a:gd name="T37" fmla="*/ 268 h 778"/>
                <a:gd name="T38" fmla="*/ 1090 w 1175"/>
                <a:gd name="T39" fmla="*/ 212 h 778"/>
                <a:gd name="T40" fmla="*/ 1139 w 1175"/>
                <a:gd name="T41" fmla="*/ 158 h 778"/>
                <a:gd name="T42" fmla="*/ 1175 w 1175"/>
                <a:gd name="T43" fmla="*/ 102 h 778"/>
                <a:gd name="T44" fmla="*/ 1138 w 1175"/>
                <a:gd name="T45" fmla="*/ 67 h 778"/>
                <a:gd name="T46" fmla="*/ 1109 w 1175"/>
                <a:gd name="T47" fmla="*/ 37 h 778"/>
                <a:gd name="T48" fmla="*/ 1093 w 1175"/>
                <a:gd name="T49" fmla="*/ 1 h 778"/>
                <a:gd name="T50" fmla="*/ 1090 w 1175"/>
                <a:gd name="T51" fmla="*/ 11 h 77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75"/>
                <a:gd name="T79" fmla="*/ 0 h 778"/>
                <a:gd name="T80" fmla="*/ 1175 w 1175"/>
                <a:gd name="T81" fmla="*/ 778 h 77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75" h="778">
                  <a:moveTo>
                    <a:pt x="1090" y="11"/>
                  </a:moveTo>
                  <a:lnTo>
                    <a:pt x="1079" y="0"/>
                  </a:lnTo>
                  <a:lnTo>
                    <a:pt x="976" y="41"/>
                  </a:lnTo>
                  <a:lnTo>
                    <a:pt x="912" y="67"/>
                  </a:lnTo>
                  <a:lnTo>
                    <a:pt x="717" y="191"/>
                  </a:lnTo>
                  <a:lnTo>
                    <a:pt x="524" y="312"/>
                  </a:lnTo>
                  <a:lnTo>
                    <a:pt x="353" y="401"/>
                  </a:lnTo>
                  <a:lnTo>
                    <a:pt x="237" y="459"/>
                  </a:lnTo>
                  <a:lnTo>
                    <a:pt x="94" y="537"/>
                  </a:lnTo>
                  <a:lnTo>
                    <a:pt x="0" y="591"/>
                  </a:lnTo>
                  <a:lnTo>
                    <a:pt x="10" y="636"/>
                  </a:lnTo>
                  <a:lnTo>
                    <a:pt x="48" y="709"/>
                  </a:lnTo>
                  <a:lnTo>
                    <a:pt x="85" y="757"/>
                  </a:lnTo>
                  <a:lnTo>
                    <a:pt x="114" y="778"/>
                  </a:lnTo>
                  <a:lnTo>
                    <a:pt x="308" y="667"/>
                  </a:lnTo>
                  <a:lnTo>
                    <a:pt x="543" y="532"/>
                  </a:lnTo>
                  <a:lnTo>
                    <a:pt x="690" y="446"/>
                  </a:lnTo>
                  <a:lnTo>
                    <a:pt x="808" y="373"/>
                  </a:lnTo>
                  <a:lnTo>
                    <a:pt x="991" y="268"/>
                  </a:lnTo>
                  <a:lnTo>
                    <a:pt x="1090" y="212"/>
                  </a:lnTo>
                  <a:lnTo>
                    <a:pt x="1139" y="158"/>
                  </a:lnTo>
                  <a:lnTo>
                    <a:pt x="1175" y="102"/>
                  </a:lnTo>
                  <a:lnTo>
                    <a:pt x="1138" y="67"/>
                  </a:lnTo>
                  <a:lnTo>
                    <a:pt x="1109" y="37"/>
                  </a:lnTo>
                  <a:lnTo>
                    <a:pt x="1093" y="1"/>
                  </a:lnTo>
                  <a:lnTo>
                    <a:pt x="1090" y="11"/>
                  </a:lnTo>
                  <a:close/>
                </a:path>
              </a:pathLst>
            </a:custGeom>
            <a:solidFill>
              <a:srgbClr val="B8994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600"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8" name="Freeform 30"/>
            <p:cNvSpPr>
              <a:spLocks/>
            </p:cNvSpPr>
            <p:nvPr/>
          </p:nvSpPr>
          <p:spPr bwMode="auto">
            <a:xfrm>
              <a:off x="726" y="3053"/>
              <a:ext cx="422" cy="423"/>
            </a:xfrm>
            <a:custGeom>
              <a:avLst/>
              <a:gdLst>
                <a:gd name="T0" fmla="*/ 707 w 843"/>
                <a:gd name="T1" fmla="*/ 495 h 842"/>
                <a:gd name="T2" fmla="*/ 543 w 843"/>
                <a:gd name="T3" fmla="*/ 267 h 842"/>
                <a:gd name="T4" fmla="*/ 514 w 843"/>
                <a:gd name="T5" fmla="*/ 254 h 842"/>
                <a:gd name="T6" fmla="*/ 477 w 843"/>
                <a:gd name="T7" fmla="*/ 242 h 842"/>
                <a:gd name="T8" fmla="*/ 452 w 843"/>
                <a:gd name="T9" fmla="*/ 191 h 842"/>
                <a:gd name="T10" fmla="*/ 370 w 843"/>
                <a:gd name="T11" fmla="*/ 131 h 842"/>
                <a:gd name="T12" fmla="*/ 275 w 843"/>
                <a:gd name="T13" fmla="*/ 77 h 842"/>
                <a:gd name="T14" fmla="*/ 190 w 843"/>
                <a:gd name="T15" fmla="*/ 32 h 842"/>
                <a:gd name="T16" fmla="*/ 99 w 843"/>
                <a:gd name="T17" fmla="*/ 0 h 842"/>
                <a:gd name="T18" fmla="*/ 88 w 843"/>
                <a:gd name="T19" fmla="*/ 15 h 842"/>
                <a:gd name="T20" fmla="*/ 271 w 843"/>
                <a:gd name="T21" fmla="*/ 161 h 842"/>
                <a:gd name="T22" fmla="*/ 241 w 843"/>
                <a:gd name="T23" fmla="*/ 153 h 842"/>
                <a:gd name="T24" fmla="*/ 26 w 843"/>
                <a:gd name="T25" fmla="*/ 72 h 842"/>
                <a:gd name="T26" fmla="*/ 0 w 843"/>
                <a:gd name="T27" fmla="*/ 95 h 842"/>
                <a:gd name="T28" fmla="*/ 127 w 843"/>
                <a:gd name="T29" fmla="*/ 168 h 842"/>
                <a:gd name="T30" fmla="*/ 226 w 843"/>
                <a:gd name="T31" fmla="*/ 242 h 842"/>
                <a:gd name="T32" fmla="*/ 279 w 843"/>
                <a:gd name="T33" fmla="*/ 282 h 842"/>
                <a:gd name="T34" fmla="*/ 295 w 843"/>
                <a:gd name="T35" fmla="*/ 333 h 842"/>
                <a:gd name="T36" fmla="*/ 380 w 843"/>
                <a:gd name="T37" fmla="*/ 410 h 842"/>
                <a:gd name="T38" fmla="*/ 380 w 843"/>
                <a:gd name="T39" fmla="*/ 476 h 842"/>
                <a:gd name="T40" fmla="*/ 190 w 843"/>
                <a:gd name="T41" fmla="*/ 597 h 842"/>
                <a:gd name="T42" fmla="*/ 139 w 843"/>
                <a:gd name="T43" fmla="*/ 623 h 842"/>
                <a:gd name="T44" fmla="*/ 122 w 843"/>
                <a:gd name="T45" fmla="*/ 678 h 842"/>
                <a:gd name="T46" fmla="*/ 149 w 843"/>
                <a:gd name="T47" fmla="*/ 713 h 842"/>
                <a:gd name="T48" fmla="*/ 193 w 843"/>
                <a:gd name="T49" fmla="*/ 724 h 842"/>
                <a:gd name="T50" fmla="*/ 230 w 843"/>
                <a:gd name="T51" fmla="*/ 729 h 842"/>
                <a:gd name="T52" fmla="*/ 256 w 843"/>
                <a:gd name="T53" fmla="*/ 678 h 842"/>
                <a:gd name="T54" fmla="*/ 468 w 843"/>
                <a:gd name="T55" fmla="*/ 572 h 842"/>
                <a:gd name="T56" fmla="*/ 519 w 843"/>
                <a:gd name="T57" fmla="*/ 626 h 842"/>
                <a:gd name="T58" fmla="*/ 548 w 843"/>
                <a:gd name="T59" fmla="*/ 638 h 842"/>
                <a:gd name="T60" fmla="*/ 580 w 843"/>
                <a:gd name="T61" fmla="*/ 647 h 842"/>
                <a:gd name="T62" fmla="*/ 603 w 843"/>
                <a:gd name="T63" fmla="*/ 667 h 842"/>
                <a:gd name="T64" fmla="*/ 618 w 843"/>
                <a:gd name="T65" fmla="*/ 707 h 842"/>
                <a:gd name="T66" fmla="*/ 614 w 843"/>
                <a:gd name="T67" fmla="*/ 739 h 842"/>
                <a:gd name="T68" fmla="*/ 593 w 843"/>
                <a:gd name="T69" fmla="*/ 779 h 842"/>
                <a:gd name="T70" fmla="*/ 634 w 843"/>
                <a:gd name="T71" fmla="*/ 842 h 842"/>
                <a:gd name="T72" fmla="*/ 712 w 843"/>
                <a:gd name="T73" fmla="*/ 839 h 842"/>
                <a:gd name="T74" fmla="*/ 756 w 843"/>
                <a:gd name="T75" fmla="*/ 821 h 842"/>
                <a:gd name="T76" fmla="*/ 811 w 843"/>
                <a:gd name="T77" fmla="*/ 773 h 842"/>
                <a:gd name="T78" fmla="*/ 833 w 843"/>
                <a:gd name="T79" fmla="*/ 732 h 842"/>
                <a:gd name="T80" fmla="*/ 843 w 843"/>
                <a:gd name="T81" fmla="*/ 684 h 842"/>
                <a:gd name="T82" fmla="*/ 798 w 843"/>
                <a:gd name="T83" fmla="*/ 618 h 842"/>
                <a:gd name="T84" fmla="*/ 752 w 843"/>
                <a:gd name="T85" fmla="*/ 618 h 842"/>
                <a:gd name="T86" fmla="*/ 712 w 843"/>
                <a:gd name="T87" fmla="*/ 597 h 842"/>
                <a:gd name="T88" fmla="*/ 694 w 843"/>
                <a:gd name="T89" fmla="*/ 588 h 842"/>
                <a:gd name="T90" fmla="*/ 682 w 843"/>
                <a:gd name="T91" fmla="*/ 552 h 842"/>
                <a:gd name="T92" fmla="*/ 694 w 843"/>
                <a:gd name="T93" fmla="*/ 517 h 842"/>
                <a:gd name="T94" fmla="*/ 707 w 843"/>
                <a:gd name="T95" fmla="*/ 495 h 84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843"/>
                <a:gd name="T145" fmla="*/ 0 h 842"/>
                <a:gd name="T146" fmla="*/ 843 w 843"/>
                <a:gd name="T147" fmla="*/ 842 h 84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843" h="842">
                  <a:moveTo>
                    <a:pt x="707" y="495"/>
                  </a:moveTo>
                  <a:lnTo>
                    <a:pt x="543" y="267"/>
                  </a:lnTo>
                  <a:lnTo>
                    <a:pt x="514" y="254"/>
                  </a:lnTo>
                  <a:lnTo>
                    <a:pt x="477" y="242"/>
                  </a:lnTo>
                  <a:lnTo>
                    <a:pt x="452" y="191"/>
                  </a:lnTo>
                  <a:lnTo>
                    <a:pt x="370" y="131"/>
                  </a:lnTo>
                  <a:lnTo>
                    <a:pt x="275" y="77"/>
                  </a:lnTo>
                  <a:lnTo>
                    <a:pt x="190" y="32"/>
                  </a:lnTo>
                  <a:lnTo>
                    <a:pt x="99" y="0"/>
                  </a:lnTo>
                  <a:lnTo>
                    <a:pt x="88" y="15"/>
                  </a:lnTo>
                  <a:lnTo>
                    <a:pt x="271" y="161"/>
                  </a:lnTo>
                  <a:lnTo>
                    <a:pt x="241" y="153"/>
                  </a:lnTo>
                  <a:lnTo>
                    <a:pt x="26" y="72"/>
                  </a:lnTo>
                  <a:lnTo>
                    <a:pt x="0" y="95"/>
                  </a:lnTo>
                  <a:lnTo>
                    <a:pt x="127" y="168"/>
                  </a:lnTo>
                  <a:lnTo>
                    <a:pt x="226" y="242"/>
                  </a:lnTo>
                  <a:lnTo>
                    <a:pt x="279" y="282"/>
                  </a:lnTo>
                  <a:lnTo>
                    <a:pt x="295" y="333"/>
                  </a:lnTo>
                  <a:lnTo>
                    <a:pt x="380" y="410"/>
                  </a:lnTo>
                  <a:lnTo>
                    <a:pt x="380" y="476"/>
                  </a:lnTo>
                  <a:lnTo>
                    <a:pt x="190" y="597"/>
                  </a:lnTo>
                  <a:lnTo>
                    <a:pt x="139" y="623"/>
                  </a:lnTo>
                  <a:lnTo>
                    <a:pt x="122" y="678"/>
                  </a:lnTo>
                  <a:lnTo>
                    <a:pt x="149" y="713"/>
                  </a:lnTo>
                  <a:lnTo>
                    <a:pt x="193" y="724"/>
                  </a:lnTo>
                  <a:lnTo>
                    <a:pt x="230" y="729"/>
                  </a:lnTo>
                  <a:lnTo>
                    <a:pt x="256" y="678"/>
                  </a:lnTo>
                  <a:lnTo>
                    <a:pt x="468" y="572"/>
                  </a:lnTo>
                  <a:lnTo>
                    <a:pt x="519" y="626"/>
                  </a:lnTo>
                  <a:lnTo>
                    <a:pt x="548" y="638"/>
                  </a:lnTo>
                  <a:lnTo>
                    <a:pt x="580" y="647"/>
                  </a:lnTo>
                  <a:lnTo>
                    <a:pt x="603" y="667"/>
                  </a:lnTo>
                  <a:lnTo>
                    <a:pt x="618" y="707"/>
                  </a:lnTo>
                  <a:lnTo>
                    <a:pt x="614" y="739"/>
                  </a:lnTo>
                  <a:lnTo>
                    <a:pt x="593" y="779"/>
                  </a:lnTo>
                  <a:lnTo>
                    <a:pt x="634" y="842"/>
                  </a:lnTo>
                  <a:lnTo>
                    <a:pt x="712" y="839"/>
                  </a:lnTo>
                  <a:lnTo>
                    <a:pt x="756" y="821"/>
                  </a:lnTo>
                  <a:lnTo>
                    <a:pt x="811" y="773"/>
                  </a:lnTo>
                  <a:lnTo>
                    <a:pt x="833" y="732"/>
                  </a:lnTo>
                  <a:lnTo>
                    <a:pt x="843" y="684"/>
                  </a:lnTo>
                  <a:lnTo>
                    <a:pt x="798" y="618"/>
                  </a:lnTo>
                  <a:lnTo>
                    <a:pt x="752" y="618"/>
                  </a:lnTo>
                  <a:lnTo>
                    <a:pt x="712" y="597"/>
                  </a:lnTo>
                  <a:lnTo>
                    <a:pt x="694" y="588"/>
                  </a:lnTo>
                  <a:lnTo>
                    <a:pt x="682" y="552"/>
                  </a:lnTo>
                  <a:lnTo>
                    <a:pt x="694" y="517"/>
                  </a:lnTo>
                  <a:lnTo>
                    <a:pt x="707" y="495"/>
                  </a:lnTo>
                  <a:close/>
                </a:path>
              </a:pathLst>
            </a:custGeom>
            <a:solidFill>
              <a:srgbClr val="CECEC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600"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9" name="Freeform 31"/>
            <p:cNvSpPr>
              <a:spLocks/>
            </p:cNvSpPr>
            <p:nvPr/>
          </p:nvSpPr>
          <p:spPr bwMode="auto">
            <a:xfrm>
              <a:off x="444" y="3078"/>
              <a:ext cx="188" cy="164"/>
            </a:xfrm>
            <a:custGeom>
              <a:avLst/>
              <a:gdLst>
                <a:gd name="T0" fmla="*/ 252 w 373"/>
                <a:gd name="T1" fmla="*/ 175 h 329"/>
                <a:gd name="T2" fmla="*/ 239 w 373"/>
                <a:gd name="T3" fmla="*/ 127 h 329"/>
                <a:gd name="T4" fmla="*/ 216 w 373"/>
                <a:gd name="T5" fmla="*/ 77 h 329"/>
                <a:gd name="T6" fmla="*/ 189 w 373"/>
                <a:gd name="T7" fmla="*/ 45 h 329"/>
                <a:gd name="T8" fmla="*/ 167 w 373"/>
                <a:gd name="T9" fmla="*/ 20 h 329"/>
                <a:gd name="T10" fmla="*/ 143 w 373"/>
                <a:gd name="T11" fmla="*/ 8 h 329"/>
                <a:gd name="T12" fmla="*/ 117 w 373"/>
                <a:gd name="T13" fmla="*/ 0 h 329"/>
                <a:gd name="T14" fmla="*/ 85 w 373"/>
                <a:gd name="T15" fmla="*/ 3 h 329"/>
                <a:gd name="T16" fmla="*/ 51 w 373"/>
                <a:gd name="T17" fmla="*/ 18 h 329"/>
                <a:gd name="T18" fmla="*/ 24 w 373"/>
                <a:gd name="T19" fmla="*/ 45 h 329"/>
                <a:gd name="T20" fmla="*/ 0 w 373"/>
                <a:gd name="T21" fmla="*/ 93 h 329"/>
                <a:gd name="T22" fmla="*/ 0 w 373"/>
                <a:gd name="T23" fmla="*/ 139 h 329"/>
                <a:gd name="T24" fmla="*/ 3 w 373"/>
                <a:gd name="T25" fmla="*/ 185 h 329"/>
                <a:gd name="T26" fmla="*/ 15 w 373"/>
                <a:gd name="T27" fmla="*/ 230 h 329"/>
                <a:gd name="T28" fmla="*/ 42 w 373"/>
                <a:gd name="T29" fmla="*/ 263 h 329"/>
                <a:gd name="T30" fmla="*/ 70 w 373"/>
                <a:gd name="T31" fmla="*/ 293 h 329"/>
                <a:gd name="T32" fmla="*/ 97 w 373"/>
                <a:gd name="T33" fmla="*/ 310 h 329"/>
                <a:gd name="T34" fmla="*/ 142 w 373"/>
                <a:gd name="T35" fmla="*/ 324 h 329"/>
                <a:gd name="T36" fmla="*/ 188 w 373"/>
                <a:gd name="T37" fmla="*/ 329 h 329"/>
                <a:gd name="T38" fmla="*/ 219 w 373"/>
                <a:gd name="T39" fmla="*/ 324 h 329"/>
                <a:gd name="T40" fmla="*/ 245 w 373"/>
                <a:gd name="T41" fmla="*/ 303 h 329"/>
                <a:gd name="T42" fmla="*/ 252 w 373"/>
                <a:gd name="T43" fmla="*/ 269 h 329"/>
                <a:gd name="T44" fmla="*/ 252 w 373"/>
                <a:gd name="T45" fmla="*/ 237 h 329"/>
                <a:gd name="T46" fmla="*/ 256 w 373"/>
                <a:gd name="T47" fmla="*/ 215 h 329"/>
                <a:gd name="T48" fmla="*/ 308 w 373"/>
                <a:gd name="T49" fmla="*/ 220 h 329"/>
                <a:gd name="T50" fmla="*/ 349 w 373"/>
                <a:gd name="T51" fmla="*/ 237 h 329"/>
                <a:gd name="T52" fmla="*/ 369 w 373"/>
                <a:gd name="T53" fmla="*/ 232 h 329"/>
                <a:gd name="T54" fmla="*/ 373 w 373"/>
                <a:gd name="T55" fmla="*/ 210 h 329"/>
                <a:gd name="T56" fmla="*/ 363 w 373"/>
                <a:gd name="T57" fmla="*/ 189 h 329"/>
                <a:gd name="T58" fmla="*/ 338 w 373"/>
                <a:gd name="T59" fmla="*/ 181 h 329"/>
                <a:gd name="T60" fmla="*/ 292 w 373"/>
                <a:gd name="T61" fmla="*/ 175 h 329"/>
                <a:gd name="T62" fmla="*/ 252 w 373"/>
                <a:gd name="T63" fmla="*/ 175 h 32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73"/>
                <a:gd name="T97" fmla="*/ 0 h 329"/>
                <a:gd name="T98" fmla="*/ 373 w 373"/>
                <a:gd name="T99" fmla="*/ 329 h 32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73" h="329">
                  <a:moveTo>
                    <a:pt x="252" y="175"/>
                  </a:moveTo>
                  <a:lnTo>
                    <a:pt x="239" y="127"/>
                  </a:lnTo>
                  <a:lnTo>
                    <a:pt x="216" y="77"/>
                  </a:lnTo>
                  <a:lnTo>
                    <a:pt x="189" y="45"/>
                  </a:lnTo>
                  <a:lnTo>
                    <a:pt x="167" y="20"/>
                  </a:lnTo>
                  <a:lnTo>
                    <a:pt x="143" y="8"/>
                  </a:lnTo>
                  <a:lnTo>
                    <a:pt x="117" y="0"/>
                  </a:lnTo>
                  <a:lnTo>
                    <a:pt x="85" y="3"/>
                  </a:lnTo>
                  <a:lnTo>
                    <a:pt x="51" y="18"/>
                  </a:lnTo>
                  <a:lnTo>
                    <a:pt x="24" y="45"/>
                  </a:lnTo>
                  <a:lnTo>
                    <a:pt x="0" y="93"/>
                  </a:lnTo>
                  <a:lnTo>
                    <a:pt x="0" y="139"/>
                  </a:lnTo>
                  <a:lnTo>
                    <a:pt x="3" y="185"/>
                  </a:lnTo>
                  <a:lnTo>
                    <a:pt x="15" y="230"/>
                  </a:lnTo>
                  <a:lnTo>
                    <a:pt x="42" y="263"/>
                  </a:lnTo>
                  <a:lnTo>
                    <a:pt x="70" y="293"/>
                  </a:lnTo>
                  <a:lnTo>
                    <a:pt x="97" y="310"/>
                  </a:lnTo>
                  <a:lnTo>
                    <a:pt x="142" y="324"/>
                  </a:lnTo>
                  <a:lnTo>
                    <a:pt x="188" y="329"/>
                  </a:lnTo>
                  <a:lnTo>
                    <a:pt x="219" y="324"/>
                  </a:lnTo>
                  <a:lnTo>
                    <a:pt x="245" y="303"/>
                  </a:lnTo>
                  <a:lnTo>
                    <a:pt x="252" y="269"/>
                  </a:lnTo>
                  <a:lnTo>
                    <a:pt x="252" y="237"/>
                  </a:lnTo>
                  <a:lnTo>
                    <a:pt x="256" y="215"/>
                  </a:lnTo>
                  <a:lnTo>
                    <a:pt x="308" y="220"/>
                  </a:lnTo>
                  <a:lnTo>
                    <a:pt x="349" y="237"/>
                  </a:lnTo>
                  <a:lnTo>
                    <a:pt x="369" y="232"/>
                  </a:lnTo>
                  <a:lnTo>
                    <a:pt x="373" y="210"/>
                  </a:lnTo>
                  <a:lnTo>
                    <a:pt x="363" y="189"/>
                  </a:lnTo>
                  <a:lnTo>
                    <a:pt x="338" y="181"/>
                  </a:lnTo>
                  <a:lnTo>
                    <a:pt x="292" y="175"/>
                  </a:lnTo>
                  <a:lnTo>
                    <a:pt x="252" y="17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600"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0" name="Freeform 32"/>
            <p:cNvSpPr>
              <a:spLocks/>
            </p:cNvSpPr>
            <p:nvPr/>
          </p:nvSpPr>
          <p:spPr bwMode="auto">
            <a:xfrm>
              <a:off x="442" y="3283"/>
              <a:ext cx="116" cy="321"/>
            </a:xfrm>
            <a:custGeom>
              <a:avLst/>
              <a:gdLst>
                <a:gd name="T0" fmla="*/ 83 w 237"/>
                <a:gd name="T1" fmla="*/ 125 h 641"/>
                <a:gd name="T2" fmla="*/ 94 w 237"/>
                <a:gd name="T3" fmla="*/ 64 h 641"/>
                <a:gd name="T4" fmla="*/ 106 w 237"/>
                <a:gd name="T5" fmla="*/ 24 h 641"/>
                <a:gd name="T6" fmla="*/ 141 w 237"/>
                <a:gd name="T7" fmla="*/ 0 h 641"/>
                <a:gd name="T8" fmla="*/ 164 w 237"/>
                <a:gd name="T9" fmla="*/ 20 h 641"/>
                <a:gd name="T10" fmla="*/ 185 w 237"/>
                <a:gd name="T11" fmla="*/ 65 h 641"/>
                <a:gd name="T12" fmla="*/ 162 w 237"/>
                <a:gd name="T13" fmla="*/ 109 h 641"/>
                <a:gd name="T14" fmla="*/ 147 w 237"/>
                <a:gd name="T15" fmla="*/ 137 h 641"/>
                <a:gd name="T16" fmla="*/ 120 w 237"/>
                <a:gd name="T17" fmla="*/ 177 h 641"/>
                <a:gd name="T18" fmla="*/ 94 w 237"/>
                <a:gd name="T19" fmla="*/ 243 h 641"/>
                <a:gd name="T20" fmla="*/ 65 w 237"/>
                <a:gd name="T21" fmla="*/ 297 h 641"/>
                <a:gd name="T22" fmla="*/ 58 w 237"/>
                <a:gd name="T23" fmla="*/ 344 h 641"/>
                <a:gd name="T24" fmla="*/ 68 w 237"/>
                <a:gd name="T25" fmla="*/ 402 h 641"/>
                <a:gd name="T26" fmla="*/ 94 w 237"/>
                <a:gd name="T27" fmla="*/ 450 h 641"/>
                <a:gd name="T28" fmla="*/ 127 w 237"/>
                <a:gd name="T29" fmla="*/ 484 h 641"/>
                <a:gd name="T30" fmla="*/ 148 w 237"/>
                <a:gd name="T31" fmla="*/ 494 h 641"/>
                <a:gd name="T32" fmla="*/ 185 w 237"/>
                <a:gd name="T33" fmla="*/ 475 h 641"/>
                <a:gd name="T34" fmla="*/ 210 w 237"/>
                <a:gd name="T35" fmla="*/ 449 h 641"/>
                <a:gd name="T36" fmla="*/ 237 w 237"/>
                <a:gd name="T37" fmla="*/ 459 h 641"/>
                <a:gd name="T38" fmla="*/ 237 w 237"/>
                <a:gd name="T39" fmla="*/ 490 h 641"/>
                <a:gd name="T40" fmla="*/ 203 w 237"/>
                <a:gd name="T41" fmla="*/ 511 h 641"/>
                <a:gd name="T42" fmla="*/ 164 w 237"/>
                <a:gd name="T43" fmla="*/ 519 h 641"/>
                <a:gd name="T44" fmla="*/ 154 w 237"/>
                <a:gd name="T45" fmla="*/ 535 h 641"/>
                <a:gd name="T46" fmla="*/ 157 w 237"/>
                <a:gd name="T47" fmla="*/ 575 h 641"/>
                <a:gd name="T48" fmla="*/ 169 w 237"/>
                <a:gd name="T49" fmla="*/ 601 h 641"/>
                <a:gd name="T50" fmla="*/ 188 w 237"/>
                <a:gd name="T51" fmla="*/ 623 h 641"/>
                <a:gd name="T52" fmla="*/ 174 w 237"/>
                <a:gd name="T53" fmla="*/ 641 h 641"/>
                <a:gd name="T54" fmla="*/ 133 w 237"/>
                <a:gd name="T55" fmla="*/ 641 h 641"/>
                <a:gd name="T56" fmla="*/ 126 w 237"/>
                <a:gd name="T57" fmla="*/ 595 h 641"/>
                <a:gd name="T58" fmla="*/ 120 w 237"/>
                <a:gd name="T59" fmla="*/ 544 h 641"/>
                <a:gd name="T60" fmla="*/ 106 w 237"/>
                <a:gd name="T61" fmla="*/ 535 h 641"/>
                <a:gd name="T62" fmla="*/ 85 w 237"/>
                <a:gd name="T63" fmla="*/ 557 h 641"/>
                <a:gd name="T64" fmla="*/ 75 w 237"/>
                <a:gd name="T65" fmla="*/ 605 h 641"/>
                <a:gd name="T66" fmla="*/ 47 w 237"/>
                <a:gd name="T67" fmla="*/ 601 h 641"/>
                <a:gd name="T68" fmla="*/ 38 w 237"/>
                <a:gd name="T69" fmla="*/ 562 h 641"/>
                <a:gd name="T70" fmla="*/ 59 w 237"/>
                <a:gd name="T71" fmla="*/ 526 h 641"/>
                <a:gd name="T72" fmla="*/ 73 w 237"/>
                <a:gd name="T73" fmla="*/ 510 h 641"/>
                <a:gd name="T74" fmla="*/ 75 w 237"/>
                <a:gd name="T75" fmla="*/ 485 h 641"/>
                <a:gd name="T76" fmla="*/ 47 w 237"/>
                <a:gd name="T77" fmla="*/ 450 h 641"/>
                <a:gd name="T78" fmla="*/ 23 w 237"/>
                <a:gd name="T79" fmla="*/ 405 h 641"/>
                <a:gd name="T80" fmla="*/ 0 w 237"/>
                <a:gd name="T81" fmla="*/ 347 h 641"/>
                <a:gd name="T82" fmla="*/ 0 w 237"/>
                <a:gd name="T83" fmla="*/ 304 h 641"/>
                <a:gd name="T84" fmla="*/ 27 w 237"/>
                <a:gd name="T85" fmla="*/ 262 h 641"/>
                <a:gd name="T86" fmla="*/ 49 w 237"/>
                <a:gd name="T87" fmla="*/ 206 h 641"/>
                <a:gd name="T88" fmla="*/ 65 w 237"/>
                <a:gd name="T89" fmla="*/ 160 h 641"/>
                <a:gd name="T90" fmla="*/ 83 w 237"/>
                <a:gd name="T91" fmla="*/ 125 h 64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37"/>
                <a:gd name="T139" fmla="*/ 0 h 641"/>
                <a:gd name="T140" fmla="*/ 237 w 237"/>
                <a:gd name="T141" fmla="*/ 641 h 64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37" h="641">
                  <a:moveTo>
                    <a:pt x="83" y="125"/>
                  </a:moveTo>
                  <a:lnTo>
                    <a:pt x="94" y="64"/>
                  </a:lnTo>
                  <a:lnTo>
                    <a:pt x="106" y="24"/>
                  </a:lnTo>
                  <a:lnTo>
                    <a:pt x="141" y="0"/>
                  </a:lnTo>
                  <a:lnTo>
                    <a:pt x="164" y="20"/>
                  </a:lnTo>
                  <a:lnTo>
                    <a:pt x="185" y="65"/>
                  </a:lnTo>
                  <a:lnTo>
                    <a:pt x="162" y="109"/>
                  </a:lnTo>
                  <a:lnTo>
                    <a:pt x="147" y="137"/>
                  </a:lnTo>
                  <a:lnTo>
                    <a:pt x="120" y="177"/>
                  </a:lnTo>
                  <a:lnTo>
                    <a:pt x="94" y="243"/>
                  </a:lnTo>
                  <a:lnTo>
                    <a:pt x="65" y="297"/>
                  </a:lnTo>
                  <a:lnTo>
                    <a:pt x="58" y="344"/>
                  </a:lnTo>
                  <a:lnTo>
                    <a:pt x="68" y="402"/>
                  </a:lnTo>
                  <a:lnTo>
                    <a:pt x="94" y="450"/>
                  </a:lnTo>
                  <a:lnTo>
                    <a:pt x="127" y="484"/>
                  </a:lnTo>
                  <a:lnTo>
                    <a:pt x="148" y="494"/>
                  </a:lnTo>
                  <a:lnTo>
                    <a:pt x="185" y="475"/>
                  </a:lnTo>
                  <a:lnTo>
                    <a:pt x="210" y="449"/>
                  </a:lnTo>
                  <a:lnTo>
                    <a:pt x="237" y="459"/>
                  </a:lnTo>
                  <a:lnTo>
                    <a:pt x="237" y="490"/>
                  </a:lnTo>
                  <a:lnTo>
                    <a:pt x="203" y="511"/>
                  </a:lnTo>
                  <a:lnTo>
                    <a:pt x="164" y="519"/>
                  </a:lnTo>
                  <a:lnTo>
                    <a:pt x="154" y="535"/>
                  </a:lnTo>
                  <a:lnTo>
                    <a:pt x="157" y="575"/>
                  </a:lnTo>
                  <a:lnTo>
                    <a:pt x="169" y="601"/>
                  </a:lnTo>
                  <a:lnTo>
                    <a:pt x="188" y="623"/>
                  </a:lnTo>
                  <a:lnTo>
                    <a:pt x="174" y="641"/>
                  </a:lnTo>
                  <a:lnTo>
                    <a:pt x="133" y="641"/>
                  </a:lnTo>
                  <a:lnTo>
                    <a:pt x="126" y="595"/>
                  </a:lnTo>
                  <a:lnTo>
                    <a:pt x="120" y="544"/>
                  </a:lnTo>
                  <a:lnTo>
                    <a:pt x="106" y="535"/>
                  </a:lnTo>
                  <a:lnTo>
                    <a:pt x="85" y="557"/>
                  </a:lnTo>
                  <a:lnTo>
                    <a:pt x="75" y="605"/>
                  </a:lnTo>
                  <a:lnTo>
                    <a:pt x="47" y="601"/>
                  </a:lnTo>
                  <a:lnTo>
                    <a:pt x="38" y="562"/>
                  </a:lnTo>
                  <a:lnTo>
                    <a:pt x="59" y="526"/>
                  </a:lnTo>
                  <a:lnTo>
                    <a:pt x="73" y="510"/>
                  </a:lnTo>
                  <a:lnTo>
                    <a:pt x="75" y="485"/>
                  </a:lnTo>
                  <a:lnTo>
                    <a:pt x="47" y="450"/>
                  </a:lnTo>
                  <a:lnTo>
                    <a:pt x="23" y="405"/>
                  </a:lnTo>
                  <a:lnTo>
                    <a:pt x="0" y="347"/>
                  </a:lnTo>
                  <a:lnTo>
                    <a:pt x="0" y="304"/>
                  </a:lnTo>
                  <a:lnTo>
                    <a:pt x="27" y="262"/>
                  </a:lnTo>
                  <a:lnTo>
                    <a:pt x="49" y="206"/>
                  </a:lnTo>
                  <a:lnTo>
                    <a:pt x="65" y="160"/>
                  </a:lnTo>
                  <a:lnTo>
                    <a:pt x="83" y="12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600">
                <a:latin typeface="+mn-lt"/>
                <a:cs typeface="Arial" panose="020B0604020202020204" pitchFamily="34" charset="0"/>
              </a:endParaRPr>
            </a:p>
          </p:txBody>
        </p:sp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243" y="3050"/>
              <a:ext cx="912" cy="709"/>
              <a:chOff x="243" y="3050"/>
              <a:chExt cx="912" cy="709"/>
            </a:xfrm>
          </p:grpSpPr>
          <p:sp>
            <p:nvSpPr>
              <p:cNvPr id="12" name="Freeform 34"/>
              <p:cNvSpPr>
                <a:spLocks/>
              </p:cNvSpPr>
              <p:nvPr/>
            </p:nvSpPr>
            <p:spPr bwMode="auto">
              <a:xfrm>
                <a:off x="243" y="3278"/>
                <a:ext cx="726" cy="479"/>
              </a:xfrm>
              <a:custGeom>
                <a:avLst/>
                <a:gdLst>
                  <a:gd name="T0" fmla="*/ 1356 w 1454"/>
                  <a:gd name="T1" fmla="*/ 0 h 960"/>
                  <a:gd name="T2" fmla="*/ 1232 w 1454"/>
                  <a:gd name="T3" fmla="*/ 83 h 960"/>
                  <a:gd name="T4" fmla="*/ 1105 w 1454"/>
                  <a:gd name="T5" fmla="*/ 164 h 960"/>
                  <a:gd name="T6" fmla="*/ 1008 w 1454"/>
                  <a:gd name="T7" fmla="*/ 198 h 960"/>
                  <a:gd name="T8" fmla="*/ 912 w 1454"/>
                  <a:gd name="T9" fmla="*/ 237 h 960"/>
                  <a:gd name="T10" fmla="*/ 764 w 1454"/>
                  <a:gd name="T11" fmla="*/ 329 h 960"/>
                  <a:gd name="T12" fmla="*/ 530 w 1454"/>
                  <a:gd name="T13" fmla="*/ 475 h 960"/>
                  <a:gd name="T14" fmla="*/ 313 w 1454"/>
                  <a:gd name="T15" fmla="*/ 591 h 960"/>
                  <a:gd name="T16" fmla="*/ 128 w 1454"/>
                  <a:gd name="T17" fmla="*/ 690 h 960"/>
                  <a:gd name="T18" fmla="*/ 0 w 1454"/>
                  <a:gd name="T19" fmla="*/ 762 h 960"/>
                  <a:gd name="T20" fmla="*/ 12 w 1454"/>
                  <a:gd name="T21" fmla="*/ 821 h 960"/>
                  <a:gd name="T22" fmla="*/ 45 w 1454"/>
                  <a:gd name="T23" fmla="*/ 874 h 960"/>
                  <a:gd name="T24" fmla="*/ 85 w 1454"/>
                  <a:gd name="T25" fmla="*/ 934 h 960"/>
                  <a:gd name="T26" fmla="*/ 137 w 1454"/>
                  <a:gd name="T27" fmla="*/ 960 h 960"/>
                  <a:gd name="T28" fmla="*/ 552 w 1454"/>
                  <a:gd name="T29" fmla="*/ 717 h 960"/>
                  <a:gd name="T30" fmla="*/ 828 w 1454"/>
                  <a:gd name="T31" fmla="*/ 554 h 960"/>
                  <a:gd name="T32" fmla="*/ 1040 w 1454"/>
                  <a:gd name="T33" fmla="*/ 429 h 960"/>
                  <a:gd name="T34" fmla="*/ 1115 w 1454"/>
                  <a:gd name="T35" fmla="*/ 389 h 960"/>
                  <a:gd name="T36" fmla="*/ 1185 w 1454"/>
                  <a:gd name="T37" fmla="*/ 308 h 960"/>
                  <a:gd name="T38" fmla="*/ 1237 w 1454"/>
                  <a:gd name="T39" fmla="*/ 227 h 960"/>
                  <a:gd name="T40" fmla="*/ 1346 w 1454"/>
                  <a:gd name="T41" fmla="*/ 172 h 960"/>
                  <a:gd name="T42" fmla="*/ 1454 w 1454"/>
                  <a:gd name="T43" fmla="*/ 126 h 960"/>
                  <a:gd name="T44" fmla="*/ 1436 w 1454"/>
                  <a:gd name="T45" fmla="*/ 101 h 960"/>
                  <a:gd name="T46" fmla="*/ 1252 w 1454"/>
                  <a:gd name="T47" fmla="*/ 197 h 960"/>
                  <a:gd name="T48" fmla="*/ 1222 w 1454"/>
                  <a:gd name="T49" fmla="*/ 213 h 960"/>
                  <a:gd name="T50" fmla="*/ 1204 w 1454"/>
                  <a:gd name="T51" fmla="*/ 237 h 960"/>
                  <a:gd name="T52" fmla="*/ 1160 w 1454"/>
                  <a:gd name="T53" fmla="*/ 297 h 960"/>
                  <a:gd name="T54" fmla="*/ 1114 w 1454"/>
                  <a:gd name="T55" fmla="*/ 359 h 960"/>
                  <a:gd name="T56" fmla="*/ 1074 w 1454"/>
                  <a:gd name="T57" fmla="*/ 389 h 960"/>
                  <a:gd name="T58" fmla="*/ 882 w 1454"/>
                  <a:gd name="T59" fmla="*/ 498 h 960"/>
                  <a:gd name="T60" fmla="*/ 707 w 1454"/>
                  <a:gd name="T61" fmla="*/ 604 h 960"/>
                  <a:gd name="T62" fmla="*/ 522 w 1454"/>
                  <a:gd name="T63" fmla="*/ 707 h 960"/>
                  <a:gd name="T64" fmla="*/ 354 w 1454"/>
                  <a:gd name="T65" fmla="*/ 806 h 960"/>
                  <a:gd name="T66" fmla="*/ 214 w 1454"/>
                  <a:gd name="T67" fmla="*/ 889 h 960"/>
                  <a:gd name="T68" fmla="*/ 128 w 1454"/>
                  <a:gd name="T69" fmla="*/ 938 h 960"/>
                  <a:gd name="T70" fmla="*/ 92 w 1454"/>
                  <a:gd name="T71" fmla="*/ 913 h 960"/>
                  <a:gd name="T72" fmla="*/ 66 w 1454"/>
                  <a:gd name="T73" fmla="*/ 868 h 960"/>
                  <a:gd name="T74" fmla="*/ 40 w 1454"/>
                  <a:gd name="T75" fmla="*/ 821 h 960"/>
                  <a:gd name="T76" fmla="*/ 30 w 1454"/>
                  <a:gd name="T77" fmla="*/ 766 h 960"/>
                  <a:gd name="T78" fmla="*/ 214 w 1454"/>
                  <a:gd name="T79" fmla="*/ 666 h 960"/>
                  <a:gd name="T80" fmla="*/ 496 w 1454"/>
                  <a:gd name="T81" fmla="*/ 516 h 960"/>
                  <a:gd name="T82" fmla="*/ 699 w 1454"/>
                  <a:gd name="T83" fmla="*/ 397 h 960"/>
                  <a:gd name="T84" fmla="*/ 866 w 1454"/>
                  <a:gd name="T85" fmla="*/ 289 h 960"/>
                  <a:gd name="T86" fmla="*/ 957 w 1454"/>
                  <a:gd name="T87" fmla="*/ 242 h 960"/>
                  <a:gd name="T88" fmla="*/ 1060 w 1454"/>
                  <a:gd name="T89" fmla="*/ 198 h 960"/>
                  <a:gd name="T90" fmla="*/ 1129 w 1454"/>
                  <a:gd name="T91" fmla="*/ 173 h 960"/>
                  <a:gd name="T92" fmla="*/ 1376 w 1454"/>
                  <a:gd name="T93" fmla="*/ 21 h 960"/>
                  <a:gd name="T94" fmla="*/ 1356 w 1454"/>
                  <a:gd name="T95" fmla="*/ 0 h 96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454"/>
                  <a:gd name="T145" fmla="*/ 0 h 960"/>
                  <a:gd name="T146" fmla="*/ 1454 w 1454"/>
                  <a:gd name="T147" fmla="*/ 960 h 960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454" h="960">
                    <a:moveTo>
                      <a:pt x="1356" y="0"/>
                    </a:moveTo>
                    <a:lnTo>
                      <a:pt x="1232" y="83"/>
                    </a:lnTo>
                    <a:lnTo>
                      <a:pt x="1105" y="164"/>
                    </a:lnTo>
                    <a:lnTo>
                      <a:pt x="1008" y="198"/>
                    </a:lnTo>
                    <a:lnTo>
                      <a:pt x="912" y="237"/>
                    </a:lnTo>
                    <a:lnTo>
                      <a:pt x="764" y="329"/>
                    </a:lnTo>
                    <a:lnTo>
                      <a:pt x="530" y="475"/>
                    </a:lnTo>
                    <a:lnTo>
                      <a:pt x="313" y="591"/>
                    </a:lnTo>
                    <a:lnTo>
                      <a:pt x="128" y="690"/>
                    </a:lnTo>
                    <a:lnTo>
                      <a:pt x="0" y="762"/>
                    </a:lnTo>
                    <a:lnTo>
                      <a:pt x="12" y="821"/>
                    </a:lnTo>
                    <a:lnTo>
                      <a:pt x="45" y="874"/>
                    </a:lnTo>
                    <a:lnTo>
                      <a:pt x="85" y="934"/>
                    </a:lnTo>
                    <a:lnTo>
                      <a:pt x="137" y="960"/>
                    </a:lnTo>
                    <a:lnTo>
                      <a:pt x="552" y="717"/>
                    </a:lnTo>
                    <a:lnTo>
                      <a:pt x="828" y="554"/>
                    </a:lnTo>
                    <a:lnTo>
                      <a:pt x="1040" y="429"/>
                    </a:lnTo>
                    <a:lnTo>
                      <a:pt x="1115" y="389"/>
                    </a:lnTo>
                    <a:lnTo>
                      <a:pt x="1185" y="308"/>
                    </a:lnTo>
                    <a:lnTo>
                      <a:pt x="1237" y="227"/>
                    </a:lnTo>
                    <a:lnTo>
                      <a:pt x="1346" y="172"/>
                    </a:lnTo>
                    <a:lnTo>
                      <a:pt x="1454" y="126"/>
                    </a:lnTo>
                    <a:lnTo>
                      <a:pt x="1436" y="101"/>
                    </a:lnTo>
                    <a:lnTo>
                      <a:pt x="1252" y="197"/>
                    </a:lnTo>
                    <a:lnTo>
                      <a:pt x="1222" y="213"/>
                    </a:lnTo>
                    <a:lnTo>
                      <a:pt x="1204" y="237"/>
                    </a:lnTo>
                    <a:lnTo>
                      <a:pt x="1160" y="297"/>
                    </a:lnTo>
                    <a:lnTo>
                      <a:pt x="1114" y="359"/>
                    </a:lnTo>
                    <a:lnTo>
                      <a:pt x="1074" y="389"/>
                    </a:lnTo>
                    <a:lnTo>
                      <a:pt x="882" y="498"/>
                    </a:lnTo>
                    <a:lnTo>
                      <a:pt x="707" y="604"/>
                    </a:lnTo>
                    <a:lnTo>
                      <a:pt x="522" y="707"/>
                    </a:lnTo>
                    <a:lnTo>
                      <a:pt x="354" y="806"/>
                    </a:lnTo>
                    <a:lnTo>
                      <a:pt x="214" y="889"/>
                    </a:lnTo>
                    <a:lnTo>
                      <a:pt x="128" y="938"/>
                    </a:lnTo>
                    <a:lnTo>
                      <a:pt x="92" y="913"/>
                    </a:lnTo>
                    <a:lnTo>
                      <a:pt x="66" y="868"/>
                    </a:lnTo>
                    <a:lnTo>
                      <a:pt x="40" y="821"/>
                    </a:lnTo>
                    <a:lnTo>
                      <a:pt x="30" y="766"/>
                    </a:lnTo>
                    <a:lnTo>
                      <a:pt x="214" y="666"/>
                    </a:lnTo>
                    <a:lnTo>
                      <a:pt x="496" y="516"/>
                    </a:lnTo>
                    <a:lnTo>
                      <a:pt x="699" y="397"/>
                    </a:lnTo>
                    <a:lnTo>
                      <a:pt x="866" y="289"/>
                    </a:lnTo>
                    <a:lnTo>
                      <a:pt x="957" y="242"/>
                    </a:lnTo>
                    <a:lnTo>
                      <a:pt x="1060" y="198"/>
                    </a:lnTo>
                    <a:lnTo>
                      <a:pt x="1129" y="173"/>
                    </a:lnTo>
                    <a:lnTo>
                      <a:pt x="1376" y="21"/>
                    </a:lnTo>
                    <a:lnTo>
                      <a:pt x="13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1600"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717" y="3050"/>
                <a:ext cx="369" cy="294"/>
              </a:xfrm>
              <a:custGeom>
                <a:avLst/>
                <a:gdLst>
                  <a:gd name="T0" fmla="*/ 737 w 737"/>
                  <a:gd name="T1" fmla="*/ 507 h 589"/>
                  <a:gd name="T2" fmla="*/ 563 w 737"/>
                  <a:gd name="T3" fmla="*/ 270 h 589"/>
                  <a:gd name="T4" fmla="*/ 524 w 737"/>
                  <a:gd name="T5" fmla="*/ 250 h 589"/>
                  <a:gd name="T6" fmla="*/ 498 w 737"/>
                  <a:gd name="T7" fmla="*/ 239 h 589"/>
                  <a:gd name="T8" fmla="*/ 489 w 737"/>
                  <a:gd name="T9" fmla="*/ 204 h 589"/>
                  <a:gd name="T10" fmla="*/ 416 w 737"/>
                  <a:gd name="T11" fmla="*/ 142 h 589"/>
                  <a:gd name="T12" fmla="*/ 326 w 737"/>
                  <a:gd name="T13" fmla="*/ 95 h 589"/>
                  <a:gd name="T14" fmla="*/ 235 w 737"/>
                  <a:gd name="T15" fmla="*/ 41 h 589"/>
                  <a:gd name="T16" fmla="*/ 128 w 737"/>
                  <a:gd name="T17" fmla="*/ 4 h 589"/>
                  <a:gd name="T18" fmla="*/ 106 w 737"/>
                  <a:gd name="T19" fmla="*/ 0 h 589"/>
                  <a:gd name="T20" fmla="*/ 86 w 737"/>
                  <a:gd name="T21" fmla="*/ 25 h 589"/>
                  <a:gd name="T22" fmla="*/ 119 w 737"/>
                  <a:gd name="T23" fmla="*/ 47 h 589"/>
                  <a:gd name="T24" fmla="*/ 203 w 737"/>
                  <a:gd name="T25" fmla="*/ 112 h 589"/>
                  <a:gd name="T26" fmla="*/ 254 w 737"/>
                  <a:gd name="T27" fmla="*/ 148 h 589"/>
                  <a:gd name="T28" fmla="*/ 159 w 737"/>
                  <a:gd name="T29" fmla="*/ 112 h 589"/>
                  <a:gd name="T30" fmla="*/ 97 w 737"/>
                  <a:gd name="T31" fmla="*/ 87 h 589"/>
                  <a:gd name="T32" fmla="*/ 40 w 737"/>
                  <a:gd name="T33" fmla="*/ 66 h 589"/>
                  <a:gd name="T34" fmla="*/ 0 w 737"/>
                  <a:gd name="T35" fmla="*/ 105 h 589"/>
                  <a:gd name="T36" fmla="*/ 40 w 737"/>
                  <a:gd name="T37" fmla="*/ 126 h 589"/>
                  <a:gd name="T38" fmla="*/ 137 w 737"/>
                  <a:gd name="T39" fmla="*/ 182 h 589"/>
                  <a:gd name="T40" fmla="*/ 214 w 737"/>
                  <a:gd name="T41" fmla="*/ 238 h 589"/>
                  <a:gd name="T42" fmla="*/ 294 w 737"/>
                  <a:gd name="T43" fmla="*/ 299 h 589"/>
                  <a:gd name="T44" fmla="*/ 304 w 737"/>
                  <a:gd name="T45" fmla="*/ 347 h 589"/>
                  <a:gd name="T46" fmla="*/ 334 w 737"/>
                  <a:gd name="T47" fmla="*/ 377 h 589"/>
                  <a:gd name="T48" fmla="*/ 388 w 737"/>
                  <a:gd name="T49" fmla="*/ 427 h 589"/>
                  <a:gd name="T50" fmla="*/ 400 w 737"/>
                  <a:gd name="T51" fmla="*/ 478 h 589"/>
                  <a:gd name="T52" fmla="*/ 406 w 737"/>
                  <a:gd name="T53" fmla="*/ 499 h 589"/>
                  <a:gd name="T54" fmla="*/ 482 w 737"/>
                  <a:gd name="T55" fmla="*/ 589 h 589"/>
                  <a:gd name="T56" fmla="*/ 502 w 737"/>
                  <a:gd name="T57" fmla="*/ 579 h 589"/>
                  <a:gd name="T58" fmla="*/ 464 w 737"/>
                  <a:gd name="T59" fmla="*/ 509 h 589"/>
                  <a:gd name="T60" fmla="*/ 421 w 737"/>
                  <a:gd name="T61" fmla="*/ 469 h 589"/>
                  <a:gd name="T62" fmla="*/ 413 w 737"/>
                  <a:gd name="T63" fmla="*/ 423 h 589"/>
                  <a:gd name="T64" fmla="*/ 366 w 737"/>
                  <a:gd name="T65" fmla="*/ 375 h 589"/>
                  <a:gd name="T66" fmla="*/ 321 w 737"/>
                  <a:gd name="T67" fmla="*/ 340 h 589"/>
                  <a:gd name="T68" fmla="*/ 306 w 737"/>
                  <a:gd name="T69" fmla="*/ 285 h 589"/>
                  <a:gd name="T70" fmla="*/ 264 w 737"/>
                  <a:gd name="T71" fmla="*/ 245 h 589"/>
                  <a:gd name="T72" fmla="*/ 199 w 737"/>
                  <a:gd name="T73" fmla="*/ 207 h 589"/>
                  <a:gd name="T74" fmla="*/ 144 w 737"/>
                  <a:gd name="T75" fmla="*/ 163 h 589"/>
                  <a:gd name="T76" fmla="*/ 68 w 737"/>
                  <a:gd name="T77" fmla="*/ 126 h 589"/>
                  <a:gd name="T78" fmla="*/ 35 w 737"/>
                  <a:gd name="T79" fmla="*/ 102 h 589"/>
                  <a:gd name="T80" fmla="*/ 55 w 737"/>
                  <a:gd name="T81" fmla="*/ 92 h 589"/>
                  <a:gd name="T82" fmla="*/ 261 w 737"/>
                  <a:gd name="T83" fmla="*/ 177 h 589"/>
                  <a:gd name="T84" fmla="*/ 324 w 737"/>
                  <a:gd name="T85" fmla="*/ 214 h 589"/>
                  <a:gd name="T86" fmla="*/ 355 w 737"/>
                  <a:gd name="T87" fmla="*/ 235 h 589"/>
                  <a:gd name="T88" fmla="*/ 370 w 737"/>
                  <a:gd name="T89" fmla="*/ 207 h 589"/>
                  <a:gd name="T90" fmla="*/ 280 w 737"/>
                  <a:gd name="T91" fmla="*/ 141 h 589"/>
                  <a:gd name="T92" fmla="*/ 225 w 737"/>
                  <a:gd name="T93" fmla="*/ 97 h 589"/>
                  <a:gd name="T94" fmla="*/ 152 w 737"/>
                  <a:gd name="T95" fmla="*/ 47 h 589"/>
                  <a:gd name="T96" fmla="*/ 122 w 737"/>
                  <a:gd name="T97" fmla="*/ 19 h 589"/>
                  <a:gd name="T98" fmla="*/ 210 w 737"/>
                  <a:gd name="T99" fmla="*/ 50 h 589"/>
                  <a:gd name="T100" fmla="*/ 304 w 737"/>
                  <a:gd name="T101" fmla="*/ 101 h 589"/>
                  <a:gd name="T102" fmla="*/ 396 w 737"/>
                  <a:gd name="T103" fmla="*/ 156 h 589"/>
                  <a:gd name="T104" fmla="*/ 461 w 737"/>
                  <a:gd name="T105" fmla="*/ 207 h 589"/>
                  <a:gd name="T106" fmla="*/ 476 w 737"/>
                  <a:gd name="T107" fmla="*/ 235 h 589"/>
                  <a:gd name="T108" fmla="*/ 483 w 737"/>
                  <a:gd name="T109" fmla="*/ 264 h 589"/>
                  <a:gd name="T110" fmla="*/ 534 w 737"/>
                  <a:gd name="T111" fmla="*/ 274 h 589"/>
                  <a:gd name="T112" fmla="*/ 568 w 737"/>
                  <a:gd name="T113" fmla="*/ 306 h 589"/>
                  <a:gd name="T114" fmla="*/ 629 w 737"/>
                  <a:gd name="T115" fmla="*/ 401 h 589"/>
                  <a:gd name="T116" fmla="*/ 700 w 737"/>
                  <a:gd name="T117" fmla="*/ 498 h 589"/>
                  <a:gd name="T118" fmla="*/ 720 w 737"/>
                  <a:gd name="T119" fmla="*/ 517 h 589"/>
                  <a:gd name="T120" fmla="*/ 737 w 737"/>
                  <a:gd name="T121" fmla="*/ 507 h 58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737"/>
                  <a:gd name="T184" fmla="*/ 0 h 589"/>
                  <a:gd name="T185" fmla="*/ 737 w 737"/>
                  <a:gd name="T186" fmla="*/ 589 h 58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737" h="589">
                    <a:moveTo>
                      <a:pt x="737" y="507"/>
                    </a:moveTo>
                    <a:lnTo>
                      <a:pt x="563" y="270"/>
                    </a:lnTo>
                    <a:lnTo>
                      <a:pt x="524" y="250"/>
                    </a:lnTo>
                    <a:lnTo>
                      <a:pt x="498" y="239"/>
                    </a:lnTo>
                    <a:lnTo>
                      <a:pt x="489" y="204"/>
                    </a:lnTo>
                    <a:lnTo>
                      <a:pt x="416" y="142"/>
                    </a:lnTo>
                    <a:lnTo>
                      <a:pt x="326" y="95"/>
                    </a:lnTo>
                    <a:lnTo>
                      <a:pt x="235" y="41"/>
                    </a:lnTo>
                    <a:lnTo>
                      <a:pt x="128" y="4"/>
                    </a:lnTo>
                    <a:lnTo>
                      <a:pt x="106" y="0"/>
                    </a:lnTo>
                    <a:lnTo>
                      <a:pt x="86" y="25"/>
                    </a:lnTo>
                    <a:lnTo>
                      <a:pt x="119" y="47"/>
                    </a:lnTo>
                    <a:lnTo>
                      <a:pt x="203" y="112"/>
                    </a:lnTo>
                    <a:lnTo>
                      <a:pt x="254" y="148"/>
                    </a:lnTo>
                    <a:lnTo>
                      <a:pt x="159" y="112"/>
                    </a:lnTo>
                    <a:lnTo>
                      <a:pt x="97" y="87"/>
                    </a:lnTo>
                    <a:lnTo>
                      <a:pt x="40" y="66"/>
                    </a:lnTo>
                    <a:lnTo>
                      <a:pt x="0" y="105"/>
                    </a:lnTo>
                    <a:lnTo>
                      <a:pt x="40" y="126"/>
                    </a:lnTo>
                    <a:lnTo>
                      <a:pt x="137" y="182"/>
                    </a:lnTo>
                    <a:lnTo>
                      <a:pt x="214" y="238"/>
                    </a:lnTo>
                    <a:lnTo>
                      <a:pt x="294" y="299"/>
                    </a:lnTo>
                    <a:lnTo>
                      <a:pt x="304" y="347"/>
                    </a:lnTo>
                    <a:lnTo>
                      <a:pt x="334" y="377"/>
                    </a:lnTo>
                    <a:lnTo>
                      <a:pt x="388" y="427"/>
                    </a:lnTo>
                    <a:lnTo>
                      <a:pt x="400" y="478"/>
                    </a:lnTo>
                    <a:lnTo>
                      <a:pt x="406" y="499"/>
                    </a:lnTo>
                    <a:lnTo>
                      <a:pt x="482" y="589"/>
                    </a:lnTo>
                    <a:lnTo>
                      <a:pt x="502" y="579"/>
                    </a:lnTo>
                    <a:lnTo>
                      <a:pt x="464" y="509"/>
                    </a:lnTo>
                    <a:lnTo>
                      <a:pt x="421" y="469"/>
                    </a:lnTo>
                    <a:lnTo>
                      <a:pt x="413" y="423"/>
                    </a:lnTo>
                    <a:lnTo>
                      <a:pt x="366" y="375"/>
                    </a:lnTo>
                    <a:lnTo>
                      <a:pt x="321" y="340"/>
                    </a:lnTo>
                    <a:lnTo>
                      <a:pt x="306" y="285"/>
                    </a:lnTo>
                    <a:lnTo>
                      <a:pt x="264" y="245"/>
                    </a:lnTo>
                    <a:lnTo>
                      <a:pt x="199" y="207"/>
                    </a:lnTo>
                    <a:lnTo>
                      <a:pt x="144" y="163"/>
                    </a:lnTo>
                    <a:lnTo>
                      <a:pt x="68" y="126"/>
                    </a:lnTo>
                    <a:lnTo>
                      <a:pt x="35" y="102"/>
                    </a:lnTo>
                    <a:lnTo>
                      <a:pt x="55" y="92"/>
                    </a:lnTo>
                    <a:lnTo>
                      <a:pt x="261" y="177"/>
                    </a:lnTo>
                    <a:lnTo>
                      <a:pt x="324" y="214"/>
                    </a:lnTo>
                    <a:lnTo>
                      <a:pt x="355" y="235"/>
                    </a:lnTo>
                    <a:lnTo>
                      <a:pt x="370" y="207"/>
                    </a:lnTo>
                    <a:lnTo>
                      <a:pt x="280" y="141"/>
                    </a:lnTo>
                    <a:lnTo>
                      <a:pt x="225" y="97"/>
                    </a:lnTo>
                    <a:lnTo>
                      <a:pt x="152" y="47"/>
                    </a:lnTo>
                    <a:lnTo>
                      <a:pt x="122" y="19"/>
                    </a:lnTo>
                    <a:lnTo>
                      <a:pt x="210" y="50"/>
                    </a:lnTo>
                    <a:lnTo>
                      <a:pt x="304" y="101"/>
                    </a:lnTo>
                    <a:lnTo>
                      <a:pt x="396" y="156"/>
                    </a:lnTo>
                    <a:lnTo>
                      <a:pt x="461" y="207"/>
                    </a:lnTo>
                    <a:lnTo>
                      <a:pt x="476" y="235"/>
                    </a:lnTo>
                    <a:lnTo>
                      <a:pt x="483" y="264"/>
                    </a:lnTo>
                    <a:lnTo>
                      <a:pt x="534" y="274"/>
                    </a:lnTo>
                    <a:lnTo>
                      <a:pt x="568" y="306"/>
                    </a:lnTo>
                    <a:lnTo>
                      <a:pt x="629" y="401"/>
                    </a:lnTo>
                    <a:lnTo>
                      <a:pt x="700" y="498"/>
                    </a:lnTo>
                    <a:lnTo>
                      <a:pt x="720" y="517"/>
                    </a:lnTo>
                    <a:lnTo>
                      <a:pt x="737" y="50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1600"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14" name="Freeform 36"/>
              <p:cNvSpPr>
                <a:spLocks/>
              </p:cNvSpPr>
              <p:nvPr/>
            </p:nvSpPr>
            <p:spPr bwMode="auto">
              <a:xfrm>
                <a:off x="987" y="3237"/>
                <a:ext cx="49" cy="60"/>
              </a:xfrm>
              <a:custGeom>
                <a:avLst/>
                <a:gdLst>
                  <a:gd name="T0" fmla="*/ 22 w 102"/>
                  <a:gd name="T1" fmla="*/ 0 h 119"/>
                  <a:gd name="T2" fmla="*/ 52 w 102"/>
                  <a:gd name="T3" fmla="*/ 14 h 119"/>
                  <a:gd name="T4" fmla="*/ 83 w 102"/>
                  <a:gd name="T5" fmla="*/ 55 h 119"/>
                  <a:gd name="T6" fmla="*/ 102 w 102"/>
                  <a:gd name="T7" fmla="*/ 97 h 119"/>
                  <a:gd name="T8" fmla="*/ 96 w 102"/>
                  <a:gd name="T9" fmla="*/ 119 h 119"/>
                  <a:gd name="T10" fmla="*/ 61 w 102"/>
                  <a:gd name="T11" fmla="*/ 112 h 119"/>
                  <a:gd name="T12" fmla="*/ 13 w 102"/>
                  <a:gd name="T13" fmla="*/ 61 h 119"/>
                  <a:gd name="T14" fmla="*/ 0 w 102"/>
                  <a:gd name="T15" fmla="*/ 33 h 119"/>
                  <a:gd name="T16" fmla="*/ 0 w 102"/>
                  <a:gd name="T17" fmla="*/ 6 h 119"/>
                  <a:gd name="T18" fmla="*/ 22 w 102"/>
                  <a:gd name="T19" fmla="*/ 0 h 1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"/>
                  <a:gd name="T31" fmla="*/ 0 h 119"/>
                  <a:gd name="T32" fmla="*/ 102 w 102"/>
                  <a:gd name="T33" fmla="*/ 119 h 1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" h="119">
                    <a:moveTo>
                      <a:pt x="22" y="0"/>
                    </a:moveTo>
                    <a:lnTo>
                      <a:pt x="52" y="14"/>
                    </a:lnTo>
                    <a:lnTo>
                      <a:pt x="83" y="55"/>
                    </a:lnTo>
                    <a:lnTo>
                      <a:pt x="102" y="97"/>
                    </a:lnTo>
                    <a:lnTo>
                      <a:pt x="96" y="119"/>
                    </a:lnTo>
                    <a:lnTo>
                      <a:pt x="61" y="112"/>
                    </a:lnTo>
                    <a:lnTo>
                      <a:pt x="13" y="61"/>
                    </a:lnTo>
                    <a:lnTo>
                      <a:pt x="0" y="33"/>
                    </a:lnTo>
                    <a:lnTo>
                      <a:pt x="0" y="6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1600"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15" name="Freeform 37"/>
              <p:cNvSpPr>
                <a:spLocks/>
              </p:cNvSpPr>
              <p:nvPr/>
            </p:nvSpPr>
            <p:spPr bwMode="auto">
              <a:xfrm>
                <a:off x="954" y="3297"/>
                <a:ext cx="201" cy="183"/>
              </a:xfrm>
              <a:custGeom>
                <a:avLst/>
                <a:gdLst>
                  <a:gd name="T0" fmla="*/ 236 w 402"/>
                  <a:gd name="T1" fmla="*/ 0 h 370"/>
                  <a:gd name="T2" fmla="*/ 223 w 402"/>
                  <a:gd name="T3" fmla="*/ 38 h 370"/>
                  <a:gd name="T4" fmla="*/ 216 w 402"/>
                  <a:gd name="T5" fmla="*/ 62 h 370"/>
                  <a:gd name="T6" fmla="*/ 226 w 402"/>
                  <a:gd name="T7" fmla="*/ 94 h 370"/>
                  <a:gd name="T8" fmla="*/ 242 w 402"/>
                  <a:gd name="T9" fmla="*/ 120 h 370"/>
                  <a:gd name="T10" fmla="*/ 289 w 402"/>
                  <a:gd name="T11" fmla="*/ 140 h 370"/>
                  <a:gd name="T12" fmla="*/ 318 w 402"/>
                  <a:gd name="T13" fmla="*/ 146 h 370"/>
                  <a:gd name="T14" fmla="*/ 335 w 402"/>
                  <a:gd name="T15" fmla="*/ 150 h 370"/>
                  <a:gd name="T16" fmla="*/ 375 w 402"/>
                  <a:gd name="T17" fmla="*/ 202 h 370"/>
                  <a:gd name="T18" fmla="*/ 364 w 402"/>
                  <a:gd name="T19" fmla="*/ 252 h 370"/>
                  <a:gd name="T20" fmla="*/ 325 w 402"/>
                  <a:gd name="T21" fmla="*/ 295 h 370"/>
                  <a:gd name="T22" fmla="*/ 272 w 402"/>
                  <a:gd name="T23" fmla="*/ 334 h 370"/>
                  <a:gd name="T24" fmla="*/ 226 w 402"/>
                  <a:gd name="T25" fmla="*/ 344 h 370"/>
                  <a:gd name="T26" fmla="*/ 179 w 402"/>
                  <a:gd name="T27" fmla="*/ 342 h 370"/>
                  <a:gd name="T28" fmla="*/ 146 w 402"/>
                  <a:gd name="T29" fmla="*/ 289 h 370"/>
                  <a:gd name="T30" fmla="*/ 164 w 402"/>
                  <a:gd name="T31" fmla="*/ 246 h 370"/>
                  <a:gd name="T32" fmla="*/ 164 w 402"/>
                  <a:gd name="T33" fmla="*/ 207 h 370"/>
                  <a:gd name="T34" fmla="*/ 149 w 402"/>
                  <a:gd name="T35" fmla="*/ 167 h 370"/>
                  <a:gd name="T36" fmla="*/ 115 w 402"/>
                  <a:gd name="T37" fmla="*/ 143 h 370"/>
                  <a:gd name="T38" fmla="*/ 72 w 402"/>
                  <a:gd name="T39" fmla="*/ 135 h 370"/>
                  <a:gd name="T40" fmla="*/ 11 w 402"/>
                  <a:gd name="T41" fmla="*/ 74 h 370"/>
                  <a:gd name="T42" fmla="*/ 0 w 402"/>
                  <a:gd name="T43" fmla="*/ 94 h 370"/>
                  <a:gd name="T44" fmla="*/ 51 w 402"/>
                  <a:gd name="T45" fmla="*/ 146 h 370"/>
                  <a:gd name="T46" fmla="*/ 74 w 402"/>
                  <a:gd name="T47" fmla="*/ 156 h 370"/>
                  <a:gd name="T48" fmla="*/ 115 w 402"/>
                  <a:gd name="T49" fmla="*/ 164 h 370"/>
                  <a:gd name="T50" fmla="*/ 140 w 402"/>
                  <a:gd name="T51" fmla="*/ 192 h 370"/>
                  <a:gd name="T52" fmla="*/ 146 w 402"/>
                  <a:gd name="T53" fmla="*/ 232 h 370"/>
                  <a:gd name="T54" fmla="*/ 136 w 402"/>
                  <a:gd name="T55" fmla="*/ 273 h 370"/>
                  <a:gd name="T56" fmla="*/ 118 w 402"/>
                  <a:gd name="T57" fmla="*/ 295 h 370"/>
                  <a:gd name="T58" fmla="*/ 164 w 402"/>
                  <a:gd name="T59" fmla="*/ 365 h 370"/>
                  <a:gd name="T60" fmla="*/ 218 w 402"/>
                  <a:gd name="T61" fmla="*/ 370 h 370"/>
                  <a:gd name="T62" fmla="*/ 278 w 402"/>
                  <a:gd name="T63" fmla="*/ 359 h 370"/>
                  <a:gd name="T64" fmla="*/ 305 w 402"/>
                  <a:gd name="T65" fmla="*/ 342 h 370"/>
                  <a:gd name="T66" fmla="*/ 339 w 402"/>
                  <a:gd name="T67" fmla="*/ 310 h 370"/>
                  <a:gd name="T68" fmla="*/ 377 w 402"/>
                  <a:gd name="T69" fmla="*/ 278 h 370"/>
                  <a:gd name="T70" fmla="*/ 387 w 402"/>
                  <a:gd name="T71" fmla="*/ 252 h 370"/>
                  <a:gd name="T72" fmla="*/ 402 w 402"/>
                  <a:gd name="T73" fmla="*/ 197 h 370"/>
                  <a:gd name="T74" fmla="*/ 341 w 402"/>
                  <a:gd name="T75" fmla="*/ 120 h 370"/>
                  <a:gd name="T76" fmla="*/ 305 w 402"/>
                  <a:gd name="T77" fmla="*/ 125 h 370"/>
                  <a:gd name="T78" fmla="*/ 268 w 402"/>
                  <a:gd name="T79" fmla="*/ 108 h 370"/>
                  <a:gd name="T80" fmla="*/ 238 w 402"/>
                  <a:gd name="T81" fmla="*/ 88 h 370"/>
                  <a:gd name="T82" fmla="*/ 238 w 402"/>
                  <a:gd name="T83" fmla="*/ 58 h 370"/>
                  <a:gd name="T84" fmla="*/ 246 w 402"/>
                  <a:gd name="T85" fmla="*/ 32 h 370"/>
                  <a:gd name="T86" fmla="*/ 253 w 402"/>
                  <a:gd name="T87" fmla="*/ 7 h 370"/>
                  <a:gd name="T88" fmla="*/ 236 w 402"/>
                  <a:gd name="T89" fmla="*/ 0 h 37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02"/>
                  <a:gd name="T136" fmla="*/ 0 h 370"/>
                  <a:gd name="T137" fmla="*/ 402 w 402"/>
                  <a:gd name="T138" fmla="*/ 370 h 37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02" h="370">
                    <a:moveTo>
                      <a:pt x="236" y="0"/>
                    </a:moveTo>
                    <a:lnTo>
                      <a:pt x="223" y="38"/>
                    </a:lnTo>
                    <a:lnTo>
                      <a:pt x="216" y="62"/>
                    </a:lnTo>
                    <a:lnTo>
                      <a:pt x="226" y="94"/>
                    </a:lnTo>
                    <a:lnTo>
                      <a:pt x="242" y="120"/>
                    </a:lnTo>
                    <a:lnTo>
                      <a:pt x="289" y="140"/>
                    </a:lnTo>
                    <a:lnTo>
                      <a:pt x="318" y="146"/>
                    </a:lnTo>
                    <a:lnTo>
                      <a:pt x="335" y="150"/>
                    </a:lnTo>
                    <a:lnTo>
                      <a:pt x="375" y="202"/>
                    </a:lnTo>
                    <a:lnTo>
                      <a:pt x="364" y="252"/>
                    </a:lnTo>
                    <a:lnTo>
                      <a:pt x="325" y="295"/>
                    </a:lnTo>
                    <a:lnTo>
                      <a:pt x="272" y="334"/>
                    </a:lnTo>
                    <a:lnTo>
                      <a:pt x="226" y="344"/>
                    </a:lnTo>
                    <a:lnTo>
                      <a:pt x="179" y="342"/>
                    </a:lnTo>
                    <a:lnTo>
                      <a:pt x="146" y="289"/>
                    </a:lnTo>
                    <a:lnTo>
                      <a:pt x="164" y="246"/>
                    </a:lnTo>
                    <a:lnTo>
                      <a:pt x="164" y="207"/>
                    </a:lnTo>
                    <a:lnTo>
                      <a:pt x="149" y="167"/>
                    </a:lnTo>
                    <a:lnTo>
                      <a:pt x="115" y="143"/>
                    </a:lnTo>
                    <a:lnTo>
                      <a:pt x="72" y="135"/>
                    </a:lnTo>
                    <a:lnTo>
                      <a:pt x="11" y="74"/>
                    </a:lnTo>
                    <a:lnTo>
                      <a:pt x="0" y="94"/>
                    </a:lnTo>
                    <a:lnTo>
                      <a:pt x="51" y="146"/>
                    </a:lnTo>
                    <a:lnTo>
                      <a:pt x="74" y="156"/>
                    </a:lnTo>
                    <a:lnTo>
                      <a:pt x="115" y="164"/>
                    </a:lnTo>
                    <a:lnTo>
                      <a:pt x="140" y="192"/>
                    </a:lnTo>
                    <a:lnTo>
                      <a:pt x="146" y="232"/>
                    </a:lnTo>
                    <a:lnTo>
                      <a:pt x="136" y="273"/>
                    </a:lnTo>
                    <a:lnTo>
                      <a:pt x="118" y="295"/>
                    </a:lnTo>
                    <a:lnTo>
                      <a:pt x="164" y="365"/>
                    </a:lnTo>
                    <a:lnTo>
                      <a:pt x="218" y="370"/>
                    </a:lnTo>
                    <a:lnTo>
                      <a:pt x="278" y="359"/>
                    </a:lnTo>
                    <a:lnTo>
                      <a:pt x="305" y="342"/>
                    </a:lnTo>
                    <a:lnTo>
                      <a:pt x="339" y="310"/>
                    </a:lnTo>
                    <a:lnTo>
                      <a:pt x="377" y="278"/>
                    </a:lnTo>
                    <a:lnTo>
                      <a:pt x="387" y="252"/>
                    </a:lnTo>
                    <a:lnTo>
                      <a:pt x="402" y="197"/>
                    </a:lnTo>
                    <a:lnTo>
                      <a:pt x="341" y="120"/>
                    </a:lnTo>
                    <a:lnTo>
                      <a:pt x="305" y="125"/>
                    </a:lnTo>
                    <a:lnTo>
                      <a:pt x="268" y="108"/>
                    </a:lnTo>
                    <a:lnTo>
                      <a:pt x="238" y="88"/>
                    </a:lnTo>
                    <a:lnTo>
                      <a:pt x="238" y="58"/>
                    </a:lnTo>
                    <a:lnTo>
                      <a:pt x="246" y="32"/>
                    </a:lnTo>
                    <a:lnTo>
                      <a:pt x="253" y="7"/>
                    </a:lnTo>
                    <a:lnTo>
                      <a:pt x="23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1600"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38"/>
              <p:cNvSpPr>
                <a:spLocks/>
              </p:cNvSpPr>
              <p:nvPr/>
            </p:nvSpPr>
            <p:spPr bwMode="auto">
              <a:xfrm>
                <a:off x="1039" y="3383"/>
                <a:ext cx="78" cy="59"/>
              </a:xfrm>
              <a:custGeom>
                <a:avLst/>
                <a:gdLst>
                  <a:gd name="T0" fmla="*/ 159 w 159"/>
                  <a:gd name="T1" fmla="*/ 0 h 124"/>
                  <a:gd name="T2" fmla="*/ 143 w 159"/>
                  <a:gd name="T3" fmla="*/ 49 h 124"/>
                  <a:gd name="T4" fmla="*/ 110 w 159"/>
                  <a:gd name="T5" fmla="*/ 95 h 124"/>
                  <a:gd name="T6" fmla="*/ 62 w 159"/>
                  <a:gd name="T7" fmla="*/ 124 h 124"/>
                  <a:gd name="T8" fmla="*/ 0 w 159"/>
                  <a:gd name="T9" fmla="*/ 124 h 124"/>
                  <a:gd name="T10" fmla="*/ 36 w 159"/>
                  <a:gd name="T11" fmla="*/ 108 h 124"/>
                  <a:gd name="T12" fmla="*/ 90 w 159"/>
                  <a:gd name="T13" fmla="*/ 81 h 124"/>
                  <a:gd name="T14" fmla="*/ 127 w 159"/>
                  <a:gd name="T15" fmla="*/ 46 h 124"/>
                  <a:gd name="T16" fmla="*/ 159 w 159"/>
                  <a:gd name="T17" fmla="*/ 0 h 1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9"/>
                  <a:gd name="T28" fmla="*/ 0 h 124"/>
                  <a:gd name="T29" fmla="*/ 159 w 159"/>
                  <a:gd name="T30" fmla="*/ 124 h 1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9" h="124">
                    <a:moveTo>
                      <a:pt x="159" y="0"/>
                    </a:moveTo>
                    <a:lnTo>
                      <a:pt x="143" y="49"/>
                    </a:lnTo>
                    <a:lnTo>
                      <a:pt x="110" y="95"/>
                    </a:lnTo>
                    <a:lnTo>
                      <a:pt x="62" y="124"/>
                    </a:lnTo>
                    <a:lnTo>
                      <a:pt x="0" y="124"/>
                    </a:lnTo>
                    <a:lnTo>
                      <a:pt x="36" y="108"/>
                    </a:lnTo>
                    <a:lnTo>
                      <a:pt x="90" y="81"/>
                    </a:lnTo>
                    <a:lnTo>
                      <a:pt x="127" y="46"/>
                    </a:lnTo>
                    <a:lnTo>
                      <a:pt x="15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1600">
                  <a:latin typeface="+mn-lt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20" name="Picture 4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707" y="2743200"/>
            <a:ext cx="1008293" cy="114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graphicFrame>
        <p:nvGraphicFramePr>
          <p:cNvPr id="21" name="Object 2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9411135"/>
              </p:ext>
            </p:extLst>
          </p:nvPr>
        </p:nvGraphicFramePr>
        <p:xfrm>
          <a:off x="3497174" y="4267200"/>
          <a:ext cx="1752689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Clip" r:id="rId5" imgW="2473793" imgH="1068121" progId="MS_ClipArt_Gallery.2">
                  <p:embed/>
                </p:oleObj>
              </mc:Choice>
              <mc:Fallback>
                <p:oleObj name="Clip" r:id="rId5" imgW="2473793" imgH="1068121" progId="MS_ClipArt_Gallery.2">
                  <p:embed/>
                  <p:pic>
                    <p:nvPicPr>
                      <p:cNvPr id="0" name="Object 4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7174" y="4267200"/>
                        <a:ext cx="1752689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338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UML is formal specification language but It has set of rules to be followed.</a:t>
            </a:r>
          </a:p>
          <a:p>
            <a:r>
              <a:rPr lang="en-US" dirty="0" smtClean="0"/>
              <a:t>It can </a:t>
            </a:r>
            <a:r>
              <a:rPr lang="en-US" dirty="0"/>
              <a:t>be used from general initial design to very specific detailed </a:t>
            </a:r>
            <a:r>
              <a:rPr lang="en-US" dirty="0" smtClean="0"/>
              <a:t>design. </a:t>
            </a:r>
          </a:p>
          <a:p>
            <a:r>
              <a:rPr lang="en-US" dirty="0" smtClean="0"/>
              <a:t>The major benefits of UML</a:t>
            </a:r>
          </a:p>
          <a:p>
            <a:pPr lvl="1"/>
            <a:r>
              <a:rPr lang="en-US" dirty="0" smtClean="0"/>
              <a:t>Independent </a:t>
            </a:r>
            <a:r>
              <a:rPr lang="en-US" dirty="0"/>
              <a:t>of implementation language</a:t>
            </a:r>
          </a:p>
          <a:p>
            <a:pPr lvl="1"/>
            <a:r>
              <a:rPr lang="en-US" dirty="0" smtClean="0"/>
              <a:t>Increase </a:t>
            </a:r>
            <a:r>
              <a:rPr lang="en-US" dirty="0"/>
              <a:t>understanding/communication of product to customers and developers</a:t>
            </a:r>
          </a:p>
          <a:p>
            <a:pPr lvl="1"/>
            <a:r>
              <a:rPr lang="en-US" dirty="0"/>
              <a:t>Support for diverse application areas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8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UML?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Graphical notations make the idea/concept more clear as compared to natural language or coding.</a:t>
            </a:r>
          </a:p>
          <a:p>
            <a:r>
              <a:rPr lang="en-US" dirty="0" smtClean="0"/>
              <a:t>UML helps us to acquire the overall view of the system.</a:t>
            </a:r>
          </a:p>
          <a:p>
            <a:r>
              <a:rPr lang="en-US" dirty="0" smtClean="0"/>
              <a:t>The two major advantages of using UML in software development life cycle are:</a:t>
            </a:r>
          </a:p>
          <a:p>
            <a:pPr lvl="1"/>
            <a:r>
              <a:rPr lang="en-US" dirty="0" smtClean="0"/>
              <a:t>Abstract features of design</a:t>
            </a:r>
          </a:p>
          <a:p>
            <a:pPr lvl="1"/>
            <a:r>
              <a:rPr lang="en-US" dirty="0" smtClean="0"/>
              <a:t>Relationship between elements of the design</a:t>
            </a:r>
          </a:p>
          <a:p>
            <a:endParaRPr lang="en-US" dirty="0"/>
          </a:p>
        </p:txBody>
      </p:sp>
      <p:pic>
        <p:nvPicPr>
          <p:cNvPr id="2050" name="Picture 2" descr="Z:\zoozoo-images-in-elearn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451350"/>
            <a:ext cx="1752600" cy="194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66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Widely used diagrams of UML are: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Use case Diagram</a:t>
            </a:r>
          </a:p>
          <a:p>
            <a:pPr lvl="1"/>
            <a:r>
              <a:rPr lang="en-US" dirty="0" smtClean="0"/>
              <a:t>Class Diagram</a:t>
            </a:r>
          </a:p>
          <a:p>
            <a:pPr lvl="1"/>
            <a:r>
              <a:rPr lang="en-US" dirty="0" smtClean="0"/>
              <a:t>Sequence Diagram</a:t>
            </a:r>
          </a:p>
          <a:p>
            <a:pPr lvl="1"/>
            <a:r>
              <a:rPr lang="en-US" dirty="0" smtClean="0"/>
              <a:t>Collaboration Diagram</a:t>
            </a:r>
          </a:p>
          <a:p>
            <a:pPr lvl="1"/>
            <a:r>
              <a:rPr lang="en-US" dirty="0" smtClean="0"/>
              <a:t>State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8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cases </a:t>
            </a:r>
            <a:r>
              <a:rPr lang="en-US" dirty="0" smtClean="0"/>
              <a:t>captures the functional and behavioral requirements that indicates </a:t>
            </a:r>
            <a:r>
              <a:rPr lang="en-US" dirty="0"/>
              <a:t>what the system will </a:t>
            </a:r>
            <a:r>
              <a:rPr lang="en-US" dirty="0" smtClean="0"/>
              <a:t>do</a:t>
            </a:r>
          </a:p>
          <a:p>
            <a:r>
              <a:rPr lang="en-US" dirty="0" smtClean="0"/>
              <a:t>The primary purpose of UC diagrams is to</a:t>
            </a:r>
          </a:p>
          <a:p>
            <a:pPr lvl="1"/>
            <a:r>
              <a:rPr lang="en-US" dirty="0" smtClean="0"/>
              <a:t>Visualize the roles in the system</a:t>
            </a:r>
          </a:p>
          <a:p>
            <a:pPr lvl="1"/>
            <a:r>
              <a:rPr lang="en-US" dirty="0" smtClean="0"/>
              <a:t>How these roles interact with system</a:t>
            </a:r>
          </a:p>
          <a:p>
            <a:r>
              <a:rPr lang="en-US" dirty="0" smtClean="0"/>
              <a:t>Other features of UC:</a:t>
            </a:r>
          </a:p>
          <a:p>
            <a:pPr lvl="1"/>
            <a:r>
              <a:rPr lang="en-US" dirty="0" smtClean="0"/>
              <a:t>Define development iteration without revealing the system’s structure</a:t>
            </a:r>
          </a:p>
          <a:p>
            <a:pPr lvl="1"/>
            <a:r>
              <a:rPr lang="en-US" dirty="0" smtClean="0"/>
              <a:t>Outlines boundaries of the system to be implemented 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5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1073</TotalTime>
  <Words>680</Words>
  <Application>Microsoft Office PowerPoint</Application>
  <PresentationFormat>On-screen Show (4:3)</PresentationFormat>
  <Paragraphs>167</Paragraphs>
  <Slides>21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Median</vt:lpstr>
      <vt:lpstr>CorelDRAW</vt:lpstr>
      <vt:lpstr>Clip</vt:lpstr>
      <vt:lpstr>UML</vt:lpstr>
      <vt:lpstr>Overview </vt:lpstr>
      <vt:lpstr>Modeling:</vt:lpstr>
      <vt:lpstr>What is UML?</vt:lpstr>
      <vt:lpstr>Cont. </vt:lpstr>
      <vt:lpstr>Cont.</vt:lpstr>
      <vt:lpstr>Why UML?</vt:lpstr>
      <vt:lpstr>UML Diagrams</vt:lpstr>
      <vt:lpstr>Use Case </vt:lpstr>
      <vt:lpstr>Cont.</vt:lpstr>
      <vt:lpstr>Components of UC</vt:lpstr>
      <vt:lpstr>Cont.</vt:lpstr>
      <vt:lpstr>Cont.</vt:lpstr>
      <vt:lpstr>Relationship</vt:lpstr>
      <vt:lpstr>Cont.</vt:lpstr>
      <vt:lpstr>Cont. </vt:lpstr>
      <vt:lpstr>Notation </vt:lpstr>
      <vt:lpstr>Usefulness of use case </vt:lpstr>
      <vt:lpstr>Cont.</vt:lpstr>
      <vt:lpstr>UML Modeling Tools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Article</dc:title>
  <dc:creator>Bakhtiar</dc:creator>
  <cp:lastModifiedBy>Rizwana Noor</cp:lastModifiedBy>
  <cp:revision>95</cp:revision>
  <dcterms:created xsi:type="dcterms:W3CDTF">2015-12-14T09:21:56Z</dcterms:created>
  <dcterms:modified xsi:type="dcterms:W3CDTF">2016-01-27T07:20:49Z</dcterms:modified>
</cp:coreProperties>
</file>